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Noto Sans HK" panose="020B0800000000000000" pitchFamily="34" charset="-128"/>
      <p:bold r:id="rId24"/>
    </p:embeddedFont>
    <p:embeddedFont>
      <p:font typeface="Roboto"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5a11bda66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5a11bda66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5a11bda66b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5a11bda66b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5b79b39f2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5b79b39f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5b79b39f2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5b79b39f2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5b79b39f23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5b79b39f2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5b79b39f2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5b79b39f2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5b79b39f2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5b79b39f2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5b79b39f23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5b79b39f2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5b79b39f23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5b79b39f23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5b79b39f23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5b79b39f2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5b79b39f23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5b79b39f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6f73a04f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c6f73a04f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c6f73a04f_0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73a04f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
        <p:cNvGrpSpPr/>
        <p:nvPr/>
      </p:nvGrpSpPr>
      <p:grpSpPr>
        <a:xfrm>
          <a:off x="0" y="0"/>
          <a:ext cx="0" cy="0"/>
          <a:chOff x="0" y="0"/>
          <a:chExt cx="0" cy="0"/>
        </a:xfrm>
      </p:grpSpPr>
      <p:sp>
        <p:nvSpPr>
          <p:cNvPr id="67" name="Google Shape;67;p13"/>
          <p:cNvSpPr/>
          <p:nvPr/>
        </p:nvSpPr>
        <p:spPr>
          <a:xfrm rot="10800000" flipH="1">
            <a:off x="0" y="0"/>
            <a:ext cx="1625400" cy="1475700"/>
          </a:xfrm>
          <a:prstGeom prst="rtTriangl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 name="Google Shape;68;p13"/>
          <p:cNvPicPr preferRelativeResize="0"/>
          <p:nvPr/>
        </p:nvPicPr>
        <p:blipFill>
          <a:blip r:embed="rId4">
            <a:alphaModFix/>
          </a:blip>
          <a:stretch>
            <a:fillRect/>
          </a:stretch>
        </p:blipFill>
        <p:spPr>
          <a:xfrm>
            <a:off x="-106925" y="53450"/>
            <a:ext cx="1112125" cy="834075"/>
          </a:xfrm>
          <a:prstGeom prst="rect">
            <a:avLst/>
          </a:prstGeom>
          <a:noFill/>
          <a:ln>
            <a:noFill/>
          </a:ln>
        </p:spPr>
      </p:pic>
      <p:sp>
        <p:nvSpPr>
          <p:cNvPr id="69" name="Google Shape;69;p13"/>
          <p:cNvSpPr/>
          <p:nvPr/>
        </p:nvSpPr>
        <p:spPr>
          <a:xfrm>
            <a:off x="0" y="3642900"/>
            <a:ext cx="9144000" cy="1549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ctrTitle"/>
          </p:nvPr>
        </p:nvSpPr>
        <p:spPr>
          <a:xfrm>
            <a:off x="88775" y="3689450"/>
            <a:ext cx="8222100" cy="93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dirty="0">
                <a:latin typeface="Noto Sans HK"/>
                <a:ea typeface="Noto Sans HK"/>
                <a:cs typeface="Noto Sans HK"/>
                <a:sym typeface="Noto Sans HK"/>
              </a:rPr>
              <a:t>Git y GitHub</a:t>
            </a:r>
            <a:endParaRPr b="1" dirty="0">
              <a:latin typeface="Noto Sans HK"/>
              <a:ea typeface="Noto Sans HK"/>
              <a:cs typeface="Noto Sans HK"/>
              <a:sym typeface="Noto Sans HK"/>
            </a:endParaRPr>
          </a:p>
        </p:txBody>
      </p:sp>
      <p:sp>
        <p:nvSpPr>
          <p:cNvPr id="71" name="Google Shape;71;p13"/>
          <p:cNvSpPr txBox="1">
            <a:spLocks noGrp="1"/>
          </p:cNvSpPr>
          <p:nvPr>
            <p:ph type="subTitle" idx="1"/>
          </p:nvPr>
        </p:nvSpPr>
        <p:spPr>
          <a:xfrm>
            <a:off x="171875" y="4544055"/>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400">
                <a:latin typeface="Noto Sans HK"/>
                <a:ea typeface="Noto Sans HK"/>
                <a:cs typeface="Noto Sans HK"/>
                <a:sym typeface="Noto Sans HK"/>
              </a:rPr>
              <a:t>Por Miguel Ángel Martos Alcaraz</a:t>
            </a:r>
            <a:endParaRPr sz="2400">
              <a:latin typeface="Noto Sans HK"/>
              <a:ea typeface="Noto Sans HK"/>
              <a:cs typeface="Noto Sans HK"/>
              <a:sym typeface="Noto Sans HK"/>
            </a:endParaRPr>
          </a:p>
        </p:txBody>
      </p:sp>
      <p:pic>
        <p:nvPicPr>
          <p:cNvPr id="72" name="Google Shape;72;p13"/>
          <p:cNvPicPr preferRelativeResize="0"/>
          <p:nvPr/>
        </p:nvPicPr>
        <p:blipFill>
          <a:blip r:embed="rId5">
            <a:alphaModFix/>
          </a:blip>
          <a:stretch>
            <a:fillRect/>
          </a:stretch>
        </p:blipFill>
        <p:spPr>
          <a:xfrm>
            <a:off x="7740725" y="3740125"/>
            <a:ext cx="1236825" cy="1236825"/>
          </a:xfrm>
          <a:prstGeom prst="rect">
            <a:avLst/>
          </a:prstGeom>
          <a:noFill/>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857200" y="286300"/>
            <a:ext cx="4017900" cy="93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b="1">
                <a:solidFill>
                  <a:srgbClr val="FAFAFA"/>
                </a:solidFill>
                <a:latin typeface="Noto Sans HK"/>
                <a:ea typeface="Noto Sans HK"/>
                <a:cs typeface="Noto Sans HK"/>
                <a:sym typeface="Noto Sans HK"/>
              </a:rPr>
              <a:t>6.1. Secciones de un proyecto</a:t>
            </a:r>
            <a:endParaRPr sz="2400">
              <a:solidFill>
                <a:srgbClr val="FAFAFA"/>
              </a:solidFill>
            </a:endParaRPr>
          </a:p>
        </p:txBody>
      </p:sp>
      <p:sp>
        <p:nvSpPr>
          <p:cNvPr id="141" name="Google Shape;141;p22"/>
          <p:cNvSpPr txBox="1">
            <a:spLocks noGrp="1"/>
          </p:cNvSpPr>
          <p:nvPr>
            <p:ph type="body" idx="2"/>
          </p:nvPr>
        </p:nvSpPr>
        <p:spPr>
          <a:xfrm>
            <a:off x="4970600" y="1041450"/>
            <a:ext cx="3791100" cy="30606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s" sz="1350">
                <a:latin typeface="Noto Sans HK"/>
                <a:ea typeface="Noto Sans HK"/>
                <a:cs typeface="Noto Sans HK"/>
                <a:sym typeface="Noto Sans HK"/>
              </a:rPr>
              <a:t>Dentro de un proyecto de Git tenemos tres secciones principales:</a:t>
            </a:r>
            <a:endParaRPr sz="1350">
              <a:latin typeface="Noto Sans HK"/>
              <a:ea typeface="Noto Sans HK"/>
              <a:cs typeface="Noto Sans HK"/>
              <a:sym typeface="Noto Sans HK"/>
            </a:endParaRPr>
          </a:p>
          <a:p>
            <a:pPr marL="0" lvl="0" indent="0" algn="just" rtl="0">
              <a:spcBef>
                <a:spcPts val="1600"/>
              </a:spcBef>
              <a:spcAft>
                <a:spcPts val="0"/>
              </a:spcAft>
              <a:buNone/>
            </a:pPr>
            <a:endParaRPr sz="1350">
              <a:latin typeface="Noto Sans HK"/>
              <a:ea typeface="Noto Sans HK"/>
              <a:cs typeface="Noto Sans HK"/>
              <a:sym typeface="Noto Sans HK"/>
            </a:endParaRPr>
          </a:p>
          <a:p>
            <a:pPr marL="457200" lvl="0" indent="-314325" algn="just" rtl="0">
              <a:spcBef>
                <a:spcPts val="1600"/>
              </a:spcBef>
              <a:spcAft>
                <a:spcPts val="0"/>
              </a:spcAft>
              <a:buSzPts val="1350"/>
              <a:buFont typeface="Noto Sans HK"/>
              <a:buChar char="●"/>
            </a:pPr>
            <a:r>
              <a:rPr lang="es" sz="1350" b="1">
                <a:latin typeface="Noto Sans HK"/>
                <a:ea typeface="Noto Sans HK"/>
                <a:cs typeface="Noto Sans HK"/>
                <a:sym typeface="Noto Sans HK"/>
              </a:rPr>
              <a:t>Git Directory</a:t>
            </a:r>
            <a:endParaRPr sz="1350">
              <a:latin typeface="Noto Sans HK"/>
              <a:ea typeface="Noto Sans HK"/>
              <a:cs typeface="Noto Sans HK"/>
              <a:sym typeface="Noto Sans HK"/>
            </a:endParaRPr>
          </a:p>
          <a:p>
            <a:pPr marL="457200" lvl="0" indent="-314325" algn="just" rtl="0">
              <a:spcBef>
                <a:spcPts val="0"/>
              </a:spcBef>
              <a:spcAft>
                <a:spcPts val="0"/>
              </a:spcAft>
              <a:buClr>
                <a:schemeClr val="accent6"/>
              </a:buClr>
              <a:buSzPts val="1350"/>
              <a:buFont typeface="Noto Sans HK"/>
              <a:buChar char="●"/>
            </a:pPr>
            <a:endParaRPr sz="1350">
              <a:solidFill>
                <a:schemeClr val="accent6"/>
              </a:solidFill>
              <a:latin typeface="Noto Sans HK"/>
              <a:ea typeface="Noto Sans HK"/>
              <a:cs typeface="Noto Sans HK"/>
              <a:sym typeface="Noto Sans HK"/>
            </a:endParaRPr>
          </a:p>
          <a:p>
            <a:pPr marL="457200" lvl="0" indent="-314325" algn="just" rtl="0">
              <a:spcBef>
                <a:spcPts val="0"/>
              </a:spcBef>
              <a:spcAft>
                <a:spcPts val="0"/>
              </a:spcAft>
              <a:buSzPts val="1350"/>
              <a:buFont typeface="Noto Sans HK"/>
              <a:buChar char="●"/>
            </a:pPr>
            <a:r>
              <a:rPr lang="es" sz="1350" b="1">
                <a:latin typeface="Noto Sans HK"/>
                <a:ea typeface="Noto Sans HK"/>
                <a:cs typeface="Noto Sans HK"/>
                <a:sym typeface="Noto Sans HK"/>
              </a:rPr>
              <a:t>Working Directory</a:t>
            </a:r>
            <a:endParaRPr sz="1350">
              <a:latin typeface="Noto Sans HK"/>
              <a:ea typeface="Noto Sans HK"/>
              <a:cs typeface="Noto Sans HK"/>
              <a:sym typeface="Noto Sans HK"/>
            </a:endParaRPr>
          </a:p>
          <a:p>
            <a:pPr marL="457200" lvl="0" indent="-314325" algn="just" rtl="0">
              <a:spcBef>
                <a:spcPts val="0"/>
              </a:spcBef>
              <a:spcAft>
                <a:spcPts val="0"/>
              </a:spcAft>
              <a:buClr>
                <a:schemeClr val="accent6"/>
              </a:buClr>
              <a:buSzPts val="1350"/>
              <a:buFont typeface="Noto Sans HK"/>
              <a:buChar char="●"/>
            </a:pPr>
            <a:endParaRPr sz="1350">
              <a:solidFill>
                <a:schemeClr val="accent6"/>
              </a:solidFill>
              <a:latin typeface="Noto Sans HK"/>
              <a:ea typeface="Noto Sans HK"/>
              <a:cs typeface="Noto Sans HK"/>
              <a:sym typeface="Noto Sans HK"/>
            </a:endParaRPr>
          </a:p>
          <a:p>
            <a:pPr marL="457200" lvl="0" indent="-314325" algn="just" rtl="0">
              <a:spcBef>
                <a:spcPts val="0"/>
              </a:spcBef>
              <a:spcAft>
                <a:spcPts val="0"/>
              </a:spcAft>
              <a:buSzPts val="1350"/>
              <a:buFont typeface="Noto Sans HK"/>
              <a:buChar char="●"/>
            </a:pPr>
            <a:r>
              <a:rPr lang="es" sz="1350" b="1">
                <a:latin typeface="Noto Sans HK"/>
                <a:ea typeface="Noto Sans HK"/>
                <a:cs typeface="Noto Sans HK"/>
                <a:sym typeface="Noto Sans HK"/>
              </a:rPr>
              <a:t>Staging Area</a:t>
            </a:r>
            <a:endParaRPr sz="1350">
              <a:latin typeface="Noto Sans HK"/>
              <a:ea typeface="Noto Sans HK"/>
              <a:cs typeface="Noto Sans HK"/>
              <a:sym typeface="Noto Sans HK"/>
            </a:endParaRPr>
          </a:p>
        </p:txBody>
      </p:sp>
      <p:pic>
        <p:nvPicPr>
          <p:cNvPr id="142" name="Google Shape;142;p22"/>
          <p:cNvPicPr preferRelativeResize="0"/>
          <p:nvPr/>
        </p:nvPicPr>
        <p:blipFill>
          <a:blip r:embed="rId3">
            <a:alphaModFix/>
          </a:blip>
          <a:stretch>
            <a:fillRect/>
          </a:stretch>
        </p:blipFill>
        <p:spPr>
          <a:xfrm>
            <a:off x="330100" y="1217500"/>
            <a:ext cx="3859300" cy="3274175"/>
          </a:xfrm>
          <a:prstGeom prst="rect">
            <a:avLst/>
          </a:prstGeom>
          <a:noFill/>
          <a:ln>
            <a:noFill/>
          </a:ln>
        </p:spPr>
      </p:pic>
      <p:sp>
        <p:nvSpPr>
          <p:cNvPr id="143" name="Google Shape;143;p22"/>
          <p:cNvSpPr txBox="1">
            <a:spLocks noGrp="1"/>
          </p:cNvSpPr>
          <p:nvPr>
            <p:ph type="title"/>
          </p:nvPr>
        </p:nvSpPr>
        <p:spPr>
          <a:xfrm>
            <a:off x="250800" y="464050"/>
            <a:ext cx="4017900" cy="57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b="1">
                <a:latin typeface="Noto Sans HK"/>
                <a:ea typeface="Noto Sans HK"/>
                <a:cs typeface="Noto Sans HK"/>
                <a:sym typeface="Noto Sans HK"/>
              </a:rPr>
              <a:t>Repositorio Local</a:t>
            </a:r>
            <a:endParaRPr sz="240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86250" y="236925"/>
            <a:ext cx="8371500" cy="93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6.2. Comandos Básicos</a:t>
            </a:r>
            <a:endParaRPr sz="3100">
              <a:solidFill>
                <a:srgbClr val="FAFAFA"/>
              </a:solidFill>
            </a:endParaRPr>
          </a:p>
        </p:txBody>
      </p:sp>
      <p:sp>
        <p:nvSpPr>
          <p:cNvPr id="149" name="Google Shape;149;p23"/>
          <p:cNvSpPr txBox="1">
            <a:spLocks noGrp="1"/>
          </p:cNvSpPr>
          <p:nvPr>
            <p:ph type="body" idx="1"/>
          </p:nvPr>
        </p:nvSpPr>
        <p:spPr>
          <a:xfrm>
            <a:off x="273375" y="2004100"/>
            <a:ext cx="3695400" cy="2784000"/>
          </a:xfrm>
          <a:prstGeom prst="rect">
            <a:avLst/>
          </a:prstGeom>
          <a:noFill/>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init</a:t>
            </a:r>
            <a:r>
              <a:rPr lang="es">
                <a:solidFill>
                  <a:srgbClr val="000000"/>
                </a:solidFill>
                <a:latin typeface="Noto Sans HK"/>
                <a:ea typeface="Noto Sans HK"/>
                <a:cs typeface="Noto Sans HK"/>
                <a:sym typeface="Noto Sans HK"/>
              </a:rPr>
              <a:t>: crea un repositorio local desde cero.</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clone</a:t>
            </a:r>
            <a:r>
              <a:rPr lang="es">
                <a:solidFill>
                  <a:srgbClr val="000000"/>
                </a:solidFill>
                <a:latin typeface="Noto Sans HK"/>
                <a:ea typeface="Noto Sans HK"/>
                <a:cs typeface="Noto Sans HK"/>
                <a:sym typeface="Noto Sans HK"/>
              </a:rPr>
              <a:t>: descarga un repositorio ya existente.</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add &lt;file&gt;</a:t>
            </a:r>
            <a:r>
              <a:rPr lang="es">
                <a:solidFill>
                  <a:srgbClr val="000000"/>
                </a:solidFill>
                <a:latin typeface="Noto Sans HK"/>
                <a:ea typeface="Noto Sans HK"/>
                <a:cs typeface="Noto Sans HK"/>
                <a:sym typeface="Noto Sans HK"/>
              </a:rPr>
              <a:t>: añade un archivo al Staging Area.</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commit -m “Descripción”</a:t>
            </a:r>
            <a:r>
              <a:rPr lang="es">
                <a:solidFill>
                  <a:srgbClr val="000000"/>
                </a:solidFill>
                <a:latin typeface="Noto Sans HK"/>
                <a:ea typeface="Noto Sans HK"/>
                <a:cs typeface="Noto Sans HK"/>
                <a:sym typeface="Noto Sans HK"/>
              </a:rPr>
              <a:t>: hace cambios en el repositorio local.</a:t>
            </a:r>
            <a:endParaRPr b="1">
              <a:solidFill>
                <a:srgbClr val="000000"/>
              </a:solidFill>
              <a:latin typeface="Noto Sans HK"/>
              <a:ea typeface="Noto Sans HK"/>
              <a:cs typeface="Noto Sans HK"/>
              <a:sym typeface="Noto Sans HK"/>
            </a:endParaRPr>
          </a:p>
        </p:txBody>
      </p:sp>
      <p:sp>
        <p:nvSpPr>
          <p:cNvPr id="150" name="Google Shape;150;p23"/>
          <p:cNvSpPr txBox="1">
            <a:spLocks noGrp="1"/>
          </p:cNvSpPr>
          <p:nvPr>
            <p:ph type="body" idx="1"/>
          </p:nvPr>
        </p:nvSpPr>
        <p:spPr>
          <a:xfrm>
            <a:off x="4749875" y="1737550"/>
            <a:ext cx="3695400" cy="2784000"/>
          </a:xfrm>
          <a:prstGeom prst="rect">
            <a:avLst/>
          </a:prstGeom>
          <a:noFill/>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log</a:t>
            </a:r>
            <a:r>
              <a:rPr lang="es">
                <a:solidFill>
                  <a:srgbClr val="000000"/>
                </a:solidFill>
                <a:latin typeface="Noto Sans HK"/>
                <a:ea typeface="Noto Sans HK"/>
                <a:cs typeface="Noto Sans HK"/>
                <a:sym typeface="Noto Sans HK"/>
              </a:rPr>
              <a:t>: verifica los logs de commit.</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status: </a:t>
            </a:r>
            <a:r>
              <a:rPr lang="es">
                <a:solidFill>
                  <a:srgbClr val="000000"/>
                </a:solidFill>
                <a:latin typeface="Noto Sans HK"/>
                <a:ea typeface="Noto Sans HK"/>
                <a:cs typeface="Noto Sans HK"/>
                <a:sym typeface="Noto Sans HK"/>
              </a:rPr>
              <a:t>verifica el estado de nuestros archivos.</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push:</a:t>
            </a:r>
            <a:r>
              <a:rPr lang="es">
                <a:solidFill>
                  <a:srgbClr val="000000"/>
                </a:solidFill>
                <a:latin typeface="Noto Sans HK"/>
                <a:ea typeface="Noto Sans HK"/>
                <a:cs typeface="Noto Sans HK"/>
                <a:sym typeface="Noto Sans HK"/>
              </a:rPr>
              <a:t> pasar los cambios de nuestro repositorio al remoto.</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diff</a:t>
            </a:r>
            <a:r>
              <a:rPr lang="es">
                <a:solidFill>
                  <a:srgbClr val="000000"/>
                </a:solidFill>
                <a:latin typeface="Noto Sans HK"/>
                <a:ea typeface="Noto Sans HK"/>
                <a:cs typeface="Noto Sans HK"/>
                <a:sym typeface="Noto Sans HK"/>
              </a:rPr>
              <a:t>: permite ver los cambios que ha habido en los archivos.</a:t>
            </a:r>
            <a:endParaRPr>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b="1">
                <a:solidFill>
                  <a:srgbClr val="000000"/>
                </a:solidFill>
                <a:latin typeface="Noto Sans HK"/>
                <a:ea typeface="Noto Sans HK"/>
                <a:cs typeface="Noto Sans HK"/>
                <a:sym typeface="Noto Sans HK"/>
              </a:rPr>
              <a:t>git checkout &lt;branch&gt;</a:t>
            </a:r>
            <a:r>
              <a:rPr lang="es">
                <a:solidFill>
                  <a:srgbClr val="000000"/>
                </a:solidFill>
                <a:latin typeface="Noto Sans HK"/>
                <a:ea typeface="Noto Sans HK"/>
                <a:cs typeface="Noto Sans HK"/>
                <a:sym typeface="Noto Sans HK"/>
              </a:rPr>
              <a:t>: cambio entre ramas</a:t>
            </a:r>
            <a:endParaRPr>
              <a:solidFill>
                <a:srgbClr val="000000"/>
              </a:solidFill>
              <a:latin typeface="Noto Sans HK"/>
              <a:ea typeface="Noto Sans HK"/>
              <a:cs typeface="Noto Sans HK"/>
              <a:sym typeface="Noto Sans HK"/>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FC5E8"/>
        </a:solidFill>
        <a:effectLst/>
      </p:bgPr>
    </p:bg>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138150" y="220675"/>
            <a:ext cx="3021000" cy="12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a:latin typeface="Noto Sans HK"/>
                <a:ea typeface="Noto Sans HK"/>
                <a:cs typeface="Noto Sans HK"/>
                <a:sym typeface="Noto Sans HK"/>
              </a:rPr>
              <a:t>7. Creación de un repositorio en GitHub</a:t>
            </a:r>
            <a:endParaRPr/>
          </a:p>
        </p:txBody>
      </p:sp>
      <p:sp>
        <p:nvSpPr>
          <p:cNvPr id="156" name="Google Shape;156;p24"/>
          <p:cNvSpPr txBox="1">
            <a:spLocks noGrp="1"/>
          </p:cNvSpPr>
          <p:nvPr>
            <p:ph type="body" idx="1"/>
          </p:nvPr>
        </p:nvSpPr>
        <p:spPr>
          <a:xfrm>
            <a:off x="244650" y="1599275"/>
            <a:ext cx="2808000" cy="1084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350">
                <a:latin typeface="Noto Sans HK"/>
                <a:ea typeface="Noto Sans HK"/>
                <a:cs typeface="Noto Sans HK"/>
                <a:sym typeface="Noto Sans HK"/>
              </a:rPr>
              <a:t>Crearse una cuenta en GitHub es gratuito y además muy sencillo, al igual que crear nuestro propio repositorio.</a:t>
            </a:r>
            <a:endParaRPr sz="1350">
              <a:latin typeface="Noto Sans HK"/>
              <a:ea typeface="Noto Sans HK"/>
              <a:cs typeface="Noto Sans HK"/>
              <a:sym typeface="Noto Sans HK"/>
            </a:endParaRPr>
          </a:p>
        </p:txBody>
      </p:sp>
      <p:pic>
        <p:nvPicPr>
          <p:cNvPr id="157" name="Google Shape;157;p24"/>
          <p:cNvPicPr preferRelativeResize="0"/>
          <p:nvPr/>
        </p:nvPicPr>
        <p:blipFill>
          <a:blip r:embed="rId3">
            <a:alphaModFix/>
          </a:blip>
          <a:stretch>
            <a:fillRect/>
          </a:stretch>
        </p:blipFill>
        <p:spPr>
          <a:xfrm>
            <a:off x="4437025" y="253900"/>
            <a:ext cx="3863950" cy="4635699"/>
          </a:xfrm>
          <a:prstGeom prst="rect">
            <a:avLst/>
          </a:prstGeom>
          <a:noFill/>
          <a:ln>
            <a:noFill/>
          </a:ln>
        </p:spPr>
      </p:pic>
      <p:pic>
        <p:nvPicPr>
          <p:cNvPr id="158" name="Google Shape;158;p24"/>
          <p:cNvPicPr preferRelativeResize="0"/>
          <p:nvPr/>
        </p:nvPicPr>
        <p:blipFill>
          <a:blip r:embed="rId4">
            <a:alphaModFix/>
          </a:blip>
          <a:stretch>
            <a:fillRect/>
          </a:stretch>
        </p:blipFill>
        <p:spPr>
          <a:xfrm>
            <a:off x="734976" y="2820075"/>
            <a:ext cx="1827350" cy="2069525"/>
          </a:xfrm>
          <a:prstGeom prst="rect">
            <a:avLst/>
          </a:prstGeom>
          <a:noFill/>
          <a:ln>
            <a:noFill/>
          </a:ln>
        </p:spPr>
      </p:pic>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164" name="Google Shape;164;p25"/>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1.</a:t>
            </a:r>
            <a:endParaRPr sz="1400">
              <a:solidFill>
                <a:srgbClr val="000000"/>
              </a:solidFill>
              <a:latin typeface="Noto Sans HK"/>
              <a:ea typeface="Noto Sans HK"/>
              <a:cs typeface="Noto Sans HK"/>
              <a:sym typeface="Noto Sans HK"/>
            </a:endParaRPr>
          </a:p>
        </p:txBody>
      </p:sp>
      <p:pic>
        <p:nvPicPr>
          <p:cNvPr id="165" name="Google Shape;165;p25"/>
          <p:cNvPicPr preferRelativeResize="0"/>
          <p:nvPr/>
        </p:nvPicPr>
        <p:blipFill>
          <a:blip r:embed="rId3">
            <a:alphaModFix/>
          </a:blip>
          <a:stretch>
            <a:fillRect/>
          </a:stretch>
        </p:blipFill>
        <p:spPr>
          <a:xfrm>
            <a:off x="473250" y="1374125"/>
            <a:ext cx="3904250" cy="3248075"/>
          </a:xfrm>
          <a:prstGeom prst="rect">
            <a:avLst/>
          </a:prstGeom>
          <a:noFill/>
          <a:ln>
            <a:noFill/>
          </a:ln>
        </p:spPr>
      </p:pic>
      <p:sp>
        <p:nvSpPr>
          <p:cNvPr id="166" name="Google Shape;166;p25"/>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2.</a:t>
            </a:r>
            <a:endParaRPr sz="1400">
              <a:solidFill>
                <a:srgbClr val="000000"/>
              </a:solidFill>
              <a:latin typeface="Noto Sans HK"/>
              <a:ea typeface="Noto Sans HK"/>
              <a:cs typeface="Noto Sans HK"/>
              <a:sym typeface="Noto Sans HK"/>
            </a:endParaRPr>
          </a:p>
        </p:txBody>
      </p:sp>
      <p:pic>
        <p:nvPicPr>
          <p:cNvPr id="167" name="Google Shape;167;p25"/>
          <p:cNvPicPr preferRelativeResize="0"/>
          <p:nvPr/>
        </p:nvPicPr>
        <p:blipFill>
          <a:blip r:embed="rId4">
            <a:alphaModFix/>
          </a:blip>
          <a:stretch>
            <a:fillRect/>
          </a:stretch>
        </p:blipFill>
        <p:spPr>
          <a:xfrm>
            <a:off x="4663375" y="1856937"/>
            <a:ext cx="4211275" cy="2282450"/>
          </a:xfrm>
          <a:prstGeom prst="rect">
            <a:avLst/>
          </a:prstGeom>
          <a:noFill/>
          <a:ln>
            <a:noFill/>
          </a:ln>
        </p:spPr>
      </p:pic>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173" name="Google Shape;173;p26"/>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3.</a:t>
            </a:r>
            <a:endParaRPr sz="1400">
              <a:solidFill>
                <a:srgbClr val="000000"/>
              </a:solidFill>
              <a:latin typeface="Noto Sans HK"/>
              <a:ea typeface="Noto Sans HK"/>
              <a:cs typeface="Noto Sans HK"/>
              <a:sym typeface="Noto Sans HK"/>
            </a:endParaRPr>
          </a:p>
        </p:txBody>
      </p:sp>
      <p:sp>
        <p:nvSpPr>
          <p:cNvPr id="174" name="Google Shape;174;p26"/>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4.</a:t>
            </a:r>
            <a:endParaRPr sz="1400">
              <a:solidFill>
                <a:srgbClr val="000000"/>
              </a:solidFill>
              <a:latin typeface="Noto Sans HK"/>
              <a:ea typeface="Noto Sans HK"/>
              <a:cs typeface="Noto Sans HK"/>
              <a:sym typeface="Noto Sans HK"/>
            </a:endParaRPr>
          </a:p>
        </p:txBody>
      </p:sp>
      <p:pic>
        <p:nvPicPr>
          <p:cNvPr id="175" name="Google Shape;175;p26"/>
          <p:cNvPicPr preferRelativeResize="0"/>
          <p:nvPr/>
        </p:nvPicPr>
        <p:blipFill>
          <a:blip r:embed="rId3">
            <a:alphaModFix/>
          </a:blip>
          <a:stretch>
            <a:fillRect/>
          </a:stretch>
        </p:blipFill>
        <p:spPr>
          <a:xfrm>
            <a:off x="204450" y="1662100"/>
            <a:ext cx="4358575" cy="2788851"/>
          </a:xfrm>
          <a:prstGeom prst="rect">
            <a:avLst/>
          </a:prstGeom>
          <a:noFill/>
          <a:ln>
            <a:noFill/>
          </a:ln>
        </p:spPr>
      </p:pic>
      <p:pic>
        <p:nvPicPr>
          <p:cNvPr id="176" name="Google Shape;176;p26"/>
          <p:cNvPicPr preferRelativeResize="0"/>
          <p:nvPr/>
        </p:nvPicPr>
        <p:blipFill>
          <a:blip r:embed="rId4">
            <a:alphaModFix/>
          </a:blip>
          <a:stretch>
            <a:fillRect/>
          </a:stretch>
        </p:blipFill>
        <p:spPr>
          <a:xfrm>
            <a:off x="4663375" y="1526525"/>
            <a:ext cx="4328225" cy="3060031"/>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182" name="Google Shape;182;p27"/>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5.</a:t>
            </a:r>
            <a:endParaRPr sz="1400">
              <a:solidFill>
                <a:srgbClr val="000000"/>
              </a:solidFill>
              <a:latin typeface="Noto Sans HK"/>
              <a:ea typeface="Noto Sans HK"/>
              <a:cs typeface="Noto Sans HK"/>
              <a:sym typeface="Noto Sans HK"/>
            </a:endParaRPr>
          </a:p>
        </p:txBody>
      </p:sp>
      <p:sp>
        <p:nvSpPr>
          <p:cNvPr id="183" name="Google Shape;183;p27"/>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6.</a:t>
            </a:r>
            <a:endParaRPr sz="1400">
              <a:solidFill>
                <a:srgbClr val="000000"/>
              </a:solidFill>
              <a:latin typeface="Noto Sans HK"/>
              <a:ea typeface="Noto Sans HK"/>
              <a:cs typeface="Noto Sans HK"/>
              <a:sym typeface="Noto Sans HK"/>
            </a:endParaRPr>
          </a:p>
        </p:txBody>
      </p:sp>
      <p:pic>
        <p:nvPicPr>
          <p:cNvPr id="184" name="Google Shape;184;p27"/>
          <p:cNvPicPr preferRelativeResize="0"/>
          <p:nvPr/>
        </p:nvPicPr>
        <p:blipFill>
          <a:blip r:embed="rId3">
            <a:alphaModFix/>
          </a:blip>
          <a:stretch>
            <a:fillRect/>
          </a:stretch>
        </p:blipFill>
        <p:spPr>
          <a:xfrm>
            <a:off x="204450" y="1761775"/>
            <a:ext cx="4358575" cy="2252234"/>
          </a:xfrm>
          <a:prstGeom prst="rect">
            <a:avLst/>
          </a:prstGeom>
          <a:noFill/>
          <a:ln>
            <a:noFill/>
          </a:ln>
        </p:spPr>
      </p:pic>
      <p:pic>
        <p:nvPicPr>
          <p:cNvPr id="185" name="Google Shape;185;p27"/>
          <p:cNvPicPr preferRelativeResize="0"/>
          <p:nvPr/>
        </p:nvPicPr>
        <p:blipFill>
          <a:blip r:embed="rId4">
            <a:alphaModFix/>
          </a:blip>
          <a:stretch>
            <a:fillRect/>
          </a:stretch>
        </p:blipFill>
        <p:spPr>
          <a:xfrm>
            <a:off x="4663375" y="1766213"/>
            <a:ext cx="4328225" cy="2243338"/>
          </a:xfrm>
          <a:prstGeom prst="rect">
            <a:avLst/>
          </a:prstGeom>
          <a:noFill/>
          <a:ln>
            <a:noFill/>
          </a:ln>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191" name="Google Shape;191;p28"/>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7.</a:t>
            </a:r>
            <a:endParaRPr sz="1400">
              <a:solidFill>
                <a:srgbClr val="000000"/>
              </a:solidFill>
              <a:latin typeface="Noto Sans HK"/>
              <a:ea typeface="Noto Sans HK"/>
              <a:cs typeface="Noto Sans HK"/>
              <a:sym typeface="Noto Sans HK"/>
            </a:endParaRPr>
          </a:p>
        </p:txBody>
      </p:sp>
      <p:sp>
        <p:nvSpPr>
          <p:cNvPr id="192" name="Google Shape;192;p28"/>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8.</a:t>
            </a:r>
            <a:endParaRPr sz="1400">
              <a:solidFill>
                <a:srgbClr val="000000"/>
              </a:solidFill>
              <a:latin typeface="Noto Sans HK"/>
              <a:ea typeface="Noto Sans HK"/>
              <a:cs typeface="Noto Sans HK"/>
              <a:sym typeface="Noto Sans HK"/>
            </a:endParaRPr>
          </a:p>
        </p:txBody>
      </p:sp>
      <p:pic>
        <p:nvPicPr>
          <p:cNvPr id="193" name="Google Shape;193;p28"/>
          <p:cNvPicPr preferRelativeResize="0"/>
          <p:nvPr/>
        </p:nvPicPr>
        <p:blipFill>
          <a:blip r:embed="rId3">
            <a:alphaModFix/>
          </a:blip>
          <a:stretch>
            <a:fillRect/>
          </a:stretch>
        </p:blipFill>
        <p:spPr>
          <a:xfrm>
            <a:off x="152400" y="1526525"/>
            <a:ext cx="4358575" cy="3150675"/>
          </a:xfrm>
          <a:prstGeom prst="rect">
            <a:avLst/>
          </a:prstGeom>
          <a:noFill/>
          <a:ln>
            <a:noFill/>
          </a:ln>
        </p:spPr>
      </p:pic>
      <p:pic>
        <p:nvPicPr>
          <p:cNvPr id="194" name="Google Shape;194;p28"/>
          <p:cNvPicPr preferRelativeResize="0"/>
          <p:nvPr/>
        </p:nvPicPr>
        <p:blipFill>
          <a:blip r:embed="rId4">
            <a:alphaModFix/>
          </a:blip>
          <a:stretch>
            <a:fillRect/>
          </a:stretch>
        </p:blipFill>
        <p:spPr>
          <a:xfrm>
            <a:off x="4663375" y="1782075"/>
            <a:ext cx="4328226" cy="2639562"/>
          </a:xfrm>
          <a:prstGeom prst="rect">
            <a:avLst/>
          </a:prstGeom>
          <a:noFill/>
          <a:ln>
            <a:noFill/>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200" name="Google Shape;200;p29"/>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9.</a:t>
            </a:r>
            <a:endParaRPr sz="1400">
              <a:solidFill>
                <a:srgbClr val="000000"/>
              </a:solidFill>
              <a:latin typeface="Noto Sans HK"/>
              <a:ea typeface="Noto Sans HK"/>
              <a:cs typeface="Noto Sans HK"/>
              <a:sym typeface="Noto Sans HK"/>
            </a:endParaRPr>
          </a:p>
        </p:txBody>
      </p:sp>
      <p:sp>
        <p:nvSpPr>
          <p:cNvPr id="201" name="Google Shape;201;p29"/>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10.</a:t>
            </a:r>
            <a:endParaRPr sz="1400">
              <a:solidFill>
                <a:srgbClr val="000000"/>
              </a:solidFill>
              <a:latin typeface="Noto Sans HK"/>
              <a:ea typeface="Noto Sans HK"/>
              <a:cs typeface="Noto Sans HK"/>
              <a:sym typeface="Noto Sans HK"/>
            </a:endParaRPr>
          </a:p>
        </p:txBody>
      </p:sp>
      <p:pic>
        <p:nvPicPr>
          <p:cNvPr id="202" name="Google Shape;202;p29"/>
          <p:cNvPicPr preferRelativeResize="0"/>
          <p:nvPr/>
        </p:nvPicPr>
        <p:blipFill>
          <a:blip r:embed="rId3">
            <a:alphaModFix/>
          </a:blip>
          <a:stretch>
            <a:fillRect/>
          </a:stretch>
        </p:blipFill>
        <p:spPr>
          <a:xfrm>
            <a:off x="152400" y="1526525"/>
            <a:ext cx="4358575" cy="2874442"/>
          </a:xfrm>
          <a:prstGeom prst="rect">
            <a:avLst/>
          </a:prstGeom>
          <a:noFill/>
          <a:ln>
            <a:noFill/>
          </a:ln>
        </p:spPr>
      </p:pic>
      <p:pic>
        <p:nvPicPr>
          <p:cNvPr id="203" name="Google Shape;203;p29"/>
          <p:cNvPicPr preferRelativeResize="0"/>
          <p:nvPr/>
        </p:nvPicPr>
        <p:blipFill>
          <a:blip r:embed="rId4">
            <a:alphaModFix/>
          </a:blip>
          <a:stretch>
            <a:fillRect/>
          </a:stretch>
        </p:blipFill>
        <p:spPr>
          <a:xfrm>
            <a:off x="4663374" y="1785763"/>
            <a:ext cx="4328226" cy="2355983"/>
          </a:xfrm>
          <a:prstGeom prst="rect">
            <a:avLst/>
          </a:prstGeom>
          <a:noFill/>
          <a:ln>
            <a:noFill/>
          </a:ln>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07"/>
        <p:cNvGrpSpPr/>
        <p:nvPr/>
      </p:nvGrpSpPr>
      <p:grpSpPr>
        <a:xfrm>
          <a:off x="0" y="0"/>
          <a:ext cx="0" cy="0"/>
          <a:chOff x="0" y="0"/>
          <a:chExt cx="0" cy="0"/>
        </a:xfrm>
      </p:grpSpPr>
      <p:sp>
        <p:nvSpPr>
          <p:cNvPr id="208" name="Google Shape;208;p30"/>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209" name="Google Shape;209;p30"/>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11.</a:t>
            </a:r>
            <a:endParaRPr sz="1400">
              <a:solidFill>
                <a:srgbClr val="000000"/>
              </a:solidFill>
              <a:latin typeface="Noto Sans HK"/>
              <a:ea typeface="Noto Sans HK"/>
              <a:cs typeface="Noto Sans HK"/>
              <a:sym typeface="Noto Sans HK"/>
            </a:endParaRPr>
          </a:p>
        </p:txBody>
      </p:sp>
      <p:sp>
        <p:nvSpPr>
          <p:cNvPr id="210" name="Google Shape;210;p30"/>
          <p:cNvSpPr txBox="1">
            <a:spLocks noGrp="1"/>
          </p:cNvSpPr>
          <p:nvPr>
            <p:ph type="body" idx="4294967295"/>
          </p:nvPr>
        </p:nvSpPr>
        <p:spPr>
          <a:xfrm>
            <a:off x="46633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12.</a:t>
            </a:r>
            <a:endParaRPr sz="1400">
              <a:solidFill>
                <a:srgbClr val="000000"/>
              </a:solidFill>
              <a:latin typeface="Noto Sans HK"/>
              <a:ea typeface="Noto Sans HK"/>
              <a:cs typeface="Noto Sans HK"/>
              <a:sym typeface="Noto Sans HK"/>
            </a:endParaRPr>
          </a:p>
        </p:txBody>
      </p:sp>
      <p:pic>
        <p:nvPicPr>
          <p:cNvPr id="211" name="Google Shape;211;p30"/>
          <p:cNvPicPr preferRelativeResize="0"/>
          <p:nvPr/>
        </p:nvPicPr>
        <p:blipFill>
          <a:blip r:embed="rId3">
            <a:alphaModFix/>
          </a:blip>
          <a:stretch>
            <a:fillRect/>
          </a:stretch>
        </p:blipFill>
        <p:spPr>
          <a:xfrm>
            <a:off x="141725" y="1644150"/>
            <a:ext cx="4358574" cy="2633305"/>
          </a:xfrm>
          <a:prstGeom prst="rect">
            <a:avLst/>
          </a:prstGeom>
          <a:noFill/>
          <a:ln>
            <a:noFill/>
          </a:ln>
        </p:spPr>
      </p:pic>
      <p:pic>
        <p:nvPicPr>
          <p:cNvPr id="212" name="Google Shape;212;p30"/>
          <p:cNvPicPr preferRelativeResize="0"/>
          <p:nvPr/>
        </p:nvPicPr>
        <p:blipFill>
          <a:blip r:embed="rId4">
            <a:alphaModFix/>
          </a:blip>
          <a:stretch>
            <a:fillRect/>
          </a:stretch>
        </p:blipFill>
        <p:spPr>
          <a:xfrm>
            <a:off x="4663374" y="1686563"/>
            <a:ext cx="4328225" cy="2548472"/>
          </a:xfrm>
          <a:prstGeom prst="rect">
            <a:avLst/>
          </a:prstGeom>
          <a:noFill/>
          <a:ln>
            <a:noFill/>
          </a:ln>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27BA0"/>
        </a:solidFill>
        <a:effectLst/>
      </p:bgPr>
    </p:bg>
    <p:spTree>
      <p:nvGrpSpPr>
        <p:cNvPr id="1" name="Shape 216"/>
        <p:cNvGrpSpPr/>
        <p:nvPr/>
      </p:nvGrpSpPr>
      <p:grpSpPr>
        <a:xfrm>
          <a:off x="0" y="0"/>
          <a:ext cx="0" cy="0"/>
          <a:chOff x="0" y="0"/>
          <a:chExt cx="0" cy="0"/>
        </a:xfrm>
      </p:grpSpPr>
      <p:sp>
        <p:nvSpPr>
          <p:cNvPr id="217" name="Google Shape;217;p31"/>
          <p:cNvSpPr txBox="1">
            <a:spLocks noGrp="1"/>
          </p:cNvSpPr>
          <p:nvPr>
            <p:ph type="title"/>
          </p:nvPr>
        </p:nvSpPr>
        <p:spPr>
          <a:xfrm>
            <a:off x="204450" y="-158750"/>
            <a:ext cx="8371500" cy="93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100" b="1">
                <a:solidFill>
                  <a:srgbClr val="FAFAFA"/>
                </a:solidFill>
                <a:latin typeface="Noto Sans HK"/>
                <a:ea typeface="Noto Sans HK"/>
                <a:cs typeface="Noto Sans HK"/>
                <a:sym typeface="Noto Sans HK"/>
              </a:rPr>
              <a:t>8. Instalación de Git</a:t>
            </a:r>
            <a:endParaRPr sz="3100">
              <a:solidFill>
                <a:srgbClr val="FAFAFA"/>
              </a:solidFill>
            </a:endParaRPr>
          </a:p>
        </p:txBody>
      </p:sp>
      <p:sp>
        <p:nvSpPr>
          <p:cNvPr id="218" name="Google Shape;218;p31"/>
          <p:cNvSpPr txBox="1">
            <a:spLocks noGrp="1"/>
          </p:cNvSpPr>
          <p:nvPr>
            <p:ph type="body" idx="4294967295"/>
          </p:nvPr>
        </p:nvSpPr>
        <p:spPr>
          <a:xfrm>
            <a:off x="297775" y="868625"/>
            <a:ext cx="6645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13.</a:t>
            </a:r>
            <a:endParaRPr sz="1400">
              <a:solidFill>
                <a:srgbClr val="000000"/>
              </a:solidFill>
              <a:latin typeface="Noto Sans HK"/>
              <a:ea typeface="Noto Sans HK"/>
              <a:cs typeface="Noto Sans HK"/>
              <a:sym typeface="Noto Sans HK"/>
            </a:endParaRPr>
          </a:p>
        </p:txBody>
      </p:sp>
      <p:sp>
        <p:nvSpPr>
          <p:cNvPr id="219" name="Google Shape;219;p31"/>
          <p:cNvSpPr txBox="1">
            <a:spLocks noGrp="1"/>
          </p:cNvSpPr>
          <p:nvPr>
            <p:ph type="body" idx="4294967295"/>
          </p:nvPr>
        </p:nvSpPr>
        <p:spPr>
          <a:xfrm>
            <a:off x="4802400" y="1264275"/>
            <a:ext cx="4083900" cy="1633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Con esto, ya habríamos terminado de instalar y configurar correctamente Git.</a:t>
            </a:r>
            <a:endParaRPr sz="1400">
              <a:solidFill>
                <a:srgbClr val="000000"/>
              </a:solidFill>
              <a:latin typeface="Noto Sans HK"/>
              <a:ea typeface="Noto Sans HK"/>
              <a:cs typeface="Noto Sans HK"/>
              <a:sym typeface="Noto Sans HK"/>
            </a:endParaRPr>
          </a:p>
        </p:txBody>
      </p:sp>
      <p:pic>
        <p:nvPicPr>
          <p:cNvPr id="220" name="Google Shape;220;p31"/>
          <p:cNvPicPr preferRelativeResize="0"/>
          <p:nvPr/>
        </p:nvPicPr>
        <p:blipFill>
          <a:blip r:embed="rId3">
            <a:alphaModFix/>
          </a:blip>
          <a:stretch>
            <a:fillRect/>
          </a:stretch>
        </p:blipFill>
        <p:spPr>
          <a:xfrm>
            <a:off x="152400" y="1526538"/>
            <a:ext cx="4358575" cy="2874442"/>
          </a:xfrm>
          <a:prstGeom prst="rect">
            <a:avLst/>
          </a:prstGeom>
          <a:noFill/>
          <a:ln>
            <a:noFill/>
          </a:ln>
        </p:spPr>
      </p:pic>
      <p:pic>
        <p:nvPicPr>
          <p:cNvPr id="221" name="Google Shape;221;p31"/>
          <p:cNvPicPr preferRelativeResize="0"/>
          <p:nvPr/>
        </p:nvPicPr>
        <p:blipFill>
          <a:blip r:embed="rId4">
            <a:alphaModFix/>
          </a:blip>
          <a:stretch>
            <a:fillRect/>
          </a:stretch>
        </p:blipFill>
        <p:spPr>
          <a:xfrm>
            <a:off x="5394850" y="2359040"/>
            <a:ext cx="2899000" cy="1209425"/>
          </a:xfrm>
          <a:prstGeom prst="rect">
            <a:avLst/>
          </a:prstGeom>
          <a:noFill/>
          <a:ln>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300550" y="161950"/>
            <a:ext cx="18489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b="1">
                <a:latin typeface="Noto Sans HK"/>
                <a:ea typeface="Noto Sans HK"/>
                <a:cs typeface="Noto Sans HK"/>
                <a:sym typeface="Noto Sans HK"/>
              </a:rPr>
              <a:t>Índice</a:t>
            </a:r>
            <a:endParaRPr b="1">
              <a:latin typeface="Noto Sans HK"/>
              <a:ea typeface="Noto Sans HK"/>
              <a:cs typeface="Noto Sans HK"/>
              <a:sym typeface="Noto Sans HK"/>
            </a:endParaRPr>
          </a:p>
        </p:txBody>
      </p:sp>
      <p:sp>
        <p:nvSpPr>
          <p:cNvPr id="78" name="Google Shape;78;p14"/>
          <p:cNvSpPr txBox="1">
            <a:spLocks noGrp="1"/>
          </p:cNvSpPr>
          <p:nvPr>
            <p:ph type="title"/>
          </p:nvPr>
        </p:nvSpPr>
        <p:spPr>
          <a:xfrm>
            <a:off x="587250" y="1174750"/>
            <a:ext cx="8418600" cy="3643800"/>
          </a:xfrm>
          <a:prstGeom prst="rect">
            <a:avLst/>
          </a:prstGeom>
        </p:spPr>
        <p:txBody>
          <a:bodyPr spcFirstLastPara="1" wrap="square" lIns="91425" tIns="91425" rIns="91425" bIns="91425" anchor="ctr" anchorCtr="0">
            <a:noAutofit/>
          </a:bodyPr>
          <a:lstStyle/>
          <a:p>
            <a:pPr marL="457200" lvl="0" indent="-349250" algn="l" rtl="0">
              <a:lnSpc>
                <a:spcPct val="115000"/>
              </a:lnSpc>
              <a:spcBef>
                <a:spcPts val="0"/>
              </a:spcBef>
              <a:spcAft>
                <a:spcPts val="0"/>
              </a:spcAft>
              <a:buSzPts val="1900"/>
              <a:buAutoNum type="arabicPeriod"/>
            </a:pPr>
            <a:r>
              <a:rPr lang="es" sz="1900" b="1">
                <a:latin typeface="Noto Sans HK"/>
                <a:ea typeface="Noto Sans HK"/>
                <a:cs typeface="Noto Sans HK"/>
                <a:sym typeface="Noto Sans HK"/>
              </a:rPr>
              <a:t>Introducción</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¿Qué es Git?</a:t>
            </a:r>
            <a:endParaRPr sz="1900" b="1">
              <a:latin typeface="Noto Sans HK"/>
              <a:ea typeface="Noto Sans HK"/>
              <a:cs typeface="Noto Sans HK"/>
              <a:sym typeface="Noto Sans HK"/>
            </a:endParaRPr>
          </a:p>
          <a:p>
            <a:pPr marL="457200" lvl="0" indent="0" algn="l" rtl="0">
              <a:lnSpc>
                <a:spcPct val="115000"/>
              </a:lnSpc>
              <a:spcBef>
                <a:spcPts val="0"/>
              </a:spcBef>
              <a:spcAft>
                <a:spcPts val="0"/>
              </a:spcAft>
              <a:buNone/>
            </a:pPr>
            <a:r>
              <a:rPr lang="es" sz="1900">
                <a:latin typeface="Noto Sans HK"/>
                <a:ea typeface="Noto Sans HK"/>
                <a:cs typeface="Noto Sans HK"/>
                <a:sym typeface="Noto Sans HK"/>
              </a:rPr>
              <a:t>2.1. ¿Para qué se usa Git?</a:t>
            </a:r>
            <a:endParaRPr sz="1900">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¿Qué es GitHub?</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Términos Básicos</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Prerrequisitos</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Flujo de Trabajo de Git</a:t>
            </a:r>
            <a:endParaRPr sz="1900" b="1">
              <a:latin typeface="Noto Sans HK"/>
              <a:ea typeface="Noto Sans HK"/>
              <a:cs typeface="Noto Sans HK"/>
              <a:sym typeface="Noto Sans HK"/>
            </a:endParaRPr>
          </a:p>
          <a:p>
            <a:pPr marL="457200" lvl="0" indent="0" algn="l" rtl="0">
              <a:lnSpc>
                <a:spcPct val="115000"/>
              </a:lnSpc>
              <a:spcBef>
                <a:spcPts val="0"/>
              </a:spcBef>
              <a:spcAft>
                <a:spcPts val="0"/>
              </a:spcAft>
              <a:buNone/>
            </a:pPr>
            <a:r>
              <a:rPr lang="es" sz="1900">
                <a:latin typeface="Noto Sans HK"/>
                <a:ea typeface="Noto Sans HK"/>
                <a:cs typeface="Noto Sans HK"/>
                <a:sym typeface="Noto Sans HK"/>
              </a:rPr>
              <a:t>6.1. Secciones de un proyecto</a:t>
            </a:r>
            <a:endParaRPr sz="1900">
              <a:latin typeface="Noto Sans HK"/>
              <a:ea typeface="Noto Sans HK"/>
              <a:cs typeface="Noto Sans HK"/>
              <a:sym typeface="Noto Sans HK"/>
            </a:endParaRPr>
          </a:p>
          <a:p>
            <a:pPr marL="457200" lvl="0" indent="0" algn="l" rtl="0">
              <a:lnSpc>
                <a:spcPct val="115000"/>
              </a:lnSpc>
              <a:spcBef>
                <a:spcPts val="0"/>
              </a:spcBef>
              <a:spcAft>
                <a:spcPts val="0"/>
              </a:spcAft>
              <a:buNone/>
            </a:pPr>
            <a:r>
              <a:rPr lang="es" sz="1900">
                <a:latin typeface="Noto Sans HK"/>
                <a:ea typeface="Noto Sans HK"/>
                <a:cs typeface="Noto Sans HK"/>
                <a:sym typeface="Noto Sans HK"/>
              </a:rPr>
              <a:t>6.2. Comandos básicos</a:t>
            </a:r>
            <a:endParaRPr sz="1900">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Creación de un repositorio en Github</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Instalación de Git</a:t>
            </a:r>
            <a:endParaRPr sz="1900" b="1">
              <a:latin typeface="Noto Sans HK"/>
              <a:ea typeface="Noto Sans HK"/>
              <a:cs typeface="Noto Sans HK"/>
              <a:sym typeface="Noto Sans HK"/>
            </a:endParaRPr>
          </a:p>
          <a:p>
            <a:pPr marL="457200" lvl="0" indent="-349250" algn="l" rtl="0">
              <a:lnSpc>
                <a:spcPct val="115000"/>
              </a:lnSpc>
              <a:spcBef>
                <a:spcPts val="0"/>
              </a:spcBef>
              <a:spcAft>
                <a:spcPts val="0"/>
              </a:spcAft>
              <a:buSzPts val="1900"/>
              <a:buFont typeface="Noto Sans HK"/>
              <a:buAutoNum type="arabicPeriod"/>
            </a:pPr>
            <a:r>
              <a:rPr lang="es" sz="1900" b="1">
                <a:latin typeface="Noto Sans HK"/>
                <a:ea typeface="Noto Sans HK"/>
                <a:cs typeface="Noto Sans HK"/>
                <a:sym typeface="Noto Sans HK"/>
              </a:rPr>
              <a:t>Configuración de Git</a:t>
            </a:r>
            <a:endParaRPr sz="1900" b="1">
              <a:latin typeface="Noto Sans HK"/>
              <a:ea typeface="Noto Sans HK"/>
              <a:cs typeface="Noto Sans HK"/>
              <a:sym typeface="Noto Sans HK"/>
            </a:endParaRPr>
          </a:p>
        </p:txBody>
      </p:sp>
      <p:pic>
        <p:nvPicPr>
          <p:cNvPr id="79" name="Google Shape;79;p14"/>
          <p:cNvPicPr preferRelativeResize="0"/>
          <p:nvPr/>
        </p:nvPicPr>
        <p:blipFill>
          <a:blip r:embed="rId3">
            <a:alphaModFix/>
          </a:blip>
          <a:stretch>
            <a:fillRect/>
          </a:stretch>
        </p:blipFill>
        <p:spPr>
          <a:xfrm>
            <a:off x="6344453" y="0"/>
            <a:ext cx="2799543" cy="5143499"/>
          </a:xfrm>
          <a:prstGeom prst="rect">
            <a:avLst/>
          </a:prstGeom>
          <a:noFill/>
          <a:ln>
            <a:noFill/>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45F06"/>
        </a:solidFill>
        <a:effectLst/>
      </p:bgPr>
    </p:bg>
    <p:spTree>
      <p:nvGrpSpPr>
        <p:cNvPr id="1" name="Shape 225"/>
        <p:cNvGrpSpPr/>
        <p:nvPr/>
      </p:nvGrpSpPr>
      <p:grpSpPr>
        <a:xfrm>
          <a:off x="0" y="0"/>
          <a:ext cx="0" cy="0"/>
          <a:chOff x="0" y="0"/>
          <a:chExt cx="0" cy="0"/>
        </a:xfrm>
      </p:grpSpPr>
      <p:sp>
        <p:nvSpPr>
          <p:cNvPr id="226" name="Google Shape;226;p32"/>
          <p:cNvSpPr txBox="1">
            <a:spLocks noGrp="1"/>
          </p:cNvSpPr>
          <p:nvPr>
            <p:ph type="title"/>
          </p:nvPr>
        </p:nvSpPr>
        <p:spPr>
          <a:xfrm>
            <a:off x="322300" y="502600"/>
            <a:ext cx="2695500" cy="789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a:latin typeface="Noto Sans HK"/>
                <a:ea typeface="Noto Sans HK"/>
                <a:cs typeface="Noto Sans HK"/>
                <a:sym typeface="Noto Sans HK"/>
              </a:rPr>
              <a:t>9. Configuración de Git</a:t>
            </a:r>
            <a:endParaRPr/>
          </a:p>
        </p:txBody>
      </p:sp>
      <p:sp>
        <p:nvSpPr>
          <p:cNvPr id="227" name="Google Shape;227;p32"/>
          <p:cNvSpPr txBox="1">
            <a:spLocks noGrp="1"/>
          </p:cNvSpPr>
          <p:nvPr>
            <p:ph type="body" idx="1"/>
          </p:nvPr>
        </p:nvSpPr>
        <p:spPr>
          <a:xfrm>
            <a:off x="266050" y="1670863"/>
            <a:ext cx="2808000" cy="20898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es" sz="1350">
                <a:latin typeface="Noto Sans HK"/>
                <a:ea typeface="Noto Sans HK"/>
                <a:cs typeface="Noto Sans HK"/>
                <a:sym typeface="Noto Sans HK"/>
              </a:rPr>
              <a:t>Hay cientos de comandos en Git, pero nosotros vamos a ver unos que son muy básicos y que nos ayudarán a crear un usuario y añadir una cuenta de correo electrónico para poder seguir nuestro rastro.</a:t>
            </a:r>
            <a:endParaRPr sz="1350">
              <a:latin typeface="Noto Sans HK"/>
              <a:ea typeface="Noto Sans HK"/>
              <a:cs typeface="Noto Sans HK"/>
              <a:sym typeface="Noto Sans HK"/>
            </a:endParaRPr>
          </a:p>
        </p:txBody>
      </p:sp>
      <p:sp>
        <p:nvSpPr>
          <p:cNvPr id="228" name="Google Shape;228;p32"/>
          <p:cNvSpPr txBox="1">
            <a:spLocks noGrp="1"/>
          </p:cNvSpPr>
          <p:nvPr>
            <p:ph type="body" idx="1"/>
          </p:nvPr>
        </p:nvSpPr>
        <p:spPr>
          <a:xfrm>
            <a:off x="3561975" y="213875"/>
            <a:ext cx="29181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Crear un usuario</a:t>
            </a:r>
            <a:endParaRPr sz="1400">
              <a:solidFill>
                <a:srgbClr val="000000"/>
              </a:solidFill>
              <a:latin typeface="Noto Sans HK"/>
              <a:ea typeface="Noto Sans HK"/>
              <a:cs typeface="Noto Sans HK"/>
              <a:sym typeface="Noto Sans HK"/>
            </a:endParaRPr>
          </a:p>
        </p:txBody>
      </p:sp>
      <p:pic>
        <p:nvPicPr>
          <p:cNvPr id="229" name="Google Shape;229;p32"/>
          <p:cNvPicPr preferRelativeResize="0"/>
          <p:nvPr/>
        </p:nvPicPr>
        <p:blipFill>
          <a:blip r:embed="rId3">
            <a:alphaModFix/>
          </a:blip>
          <a:stretch>
            <a:fillRect/>
          </a:stretch>
        </p:blipFill>
        <p:spPr>
          <a:xfrm>
            <a:off x="3746500" y="719375"/>
            <a:ext cx="4979249" cy="681450"/>
          </a:xfrm>
          <a:prstGeom prst="rect">
            <a:avLst/>
          </a:prstGeom>
          <a:noFill/>
          <a:ln>
            <a:noFill/>
          </a:ln>
        </p:spPr>
      </p:pic>
      <p:sp>
        <p:nvSpPr>
          <p:cNvPr id="230" name="Google Shape;230;p32"/>
          <p:cNvSpPr txBox="1">
            <a:spLocks noGrp="1"/>
          </p:cNvSpPr>
          <p:nvPr>
            <p:ph type="body" idx="1"/>
          </p:nvPr>
        </p:nvSpPr>
        <p:spPr>
          <a:xfrm>
            <a:off x="3618150" y="1670875"/>
            <a:ext cx="29181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Añadir un correo electrónico</a:t>
            </a:r>
            <a:endParaRPr sz="1400">
              <a:solidFill>
                <a:srgbClr val="000000"/>
              </a:solidFill>
              <a:latin typeface="Noto Sans HK"/>
              <a:ea typeface="Noto Sans HK"/>
              <a:cs typeface="Noto Sans HK"/>
              <a:sym typeface="Noto Sans HK"/>
            </a:endParaRPr>
          </a:p>
        </p:txBody>
      </p:sp>
      <p:pic>
        <p:nvPicPr>
          <p:cNvPr id="231" name="Google Shape;231;p32"/>
          <p:cNvPicPr preferRelativeResize="0"/>
          <p:nvPr/>
        </p:nvPicPr>
        <p:blipFill>
          <a:blip r:embed="rId4">
            <a:alphaModFix/>
          </a:blip>
          <a:stretch>
            <a:fillRect/>
          </a:stretch>
        </p:blipFill>
        <p:spPr>
          <a:xfrm>
            <a:off x="3612275" y="2261379"/>
            <a:ext cx="5247699" cy="620733"/>
          </a:xfrm>
          <a:prstGeom prst="rect">
            <a:avLst/>
          </a:prstGeom>
          <a:noFill/>
          <a:ln>
            <a:noFill/>
          </a:ln>
        </p:spPr>
      </p:pic>
      <p:sp>
        <p:nvSpPr>
          <p:cNvPr id="232" name="Google Shape;232;p32"/>
          <p:cNvSpPr txBox="1">
            <a:spLocks noGrp="1"/>
          </p:cNvSpPr>
          <p:nvPr>
            <p:ph type="body" idx="1"/>
          </p:nvPr>
        </p:nvSpPr>
        <p:spPr>
          <a:xfrm>
            <a:off x="3618150" y="3143725"/>
            <a:ext cx="2918100" cy="5055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1600"/>
              </a:spcAft>
              <a:buNone/>
            </a:pPr>
            <a:r>
              <a:rPr lang="es" sz="1400">
                <a:solidFill>
                  <a:srgbClr val="000000"/>
                </a:solidFill>
                <a:latin typeface="Noto Sans HK"/>
                <a:ea typeface="Noto Sans HK"/>
                <a:cs typeface="Noto Sans HK"/>
                <a:sym typeface="Noto Sans HK"/>
              </a:rPr>
              <a:t>Comprobación:</a:t>
            </a:r>
            <a:endParaRPr sz="1400">
              <a:solidFill>
                <a:srgbClr val="000000"/>
              </a:solidFill>
              <a:latin typeface="Noto Sans HK"/>
              <a:ea typeface="Noto Sans HK"/>
              <a:cs typeface="Noto Sans HK"/>
              <a:sym typeface="Noto Sans HK"/>
            </a:endParaRPr>
          </a:p>
        </p:txBody>
      </p:sp>
      <p:pic>
        <p:nvPicPr>
          <p:cNvPr id="233" name="Google Shape;233;p32"/>
          <p:cNvPicPr preferRelativeResize="0"/>
          <p:nvPr/>
        </p:nvPicPr>
        <p:blipFill>
          <a:blip r:embed="rId5">
            <a:alphaModFix/>
          </a:blip>
          <a:stretch>
            <a:fillRect/>
          </a:stretch>
        </p:blipFill>
        <p:spPr>
          <a:xfrm>
            <a:off x="5496813" y="3290925"/>
            <a:ext cx="3154125" cy="1450300"/>
          </a:xfrm>
          <a:prstGeom prst="rect">
            <a:avLst/>
          </a:prstGeom>
          <a:noFill/>
          <a:ln>
            <a:noFill/>
          </a:ln>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p:nvPr>
        </p:nvSpPr>
        <p:spPr>
          <a:xfrm>
            <a:off x="3412350" y="1177800"/>
            <a:ext cx="2319300" cy="1998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10000" b="1">
                <a:latin typeface="Noto Sans HK"/>
                <a:ea typeface="Noto Sans HK"/>
                <a:cs typeface="Noto Sans HK"/>
                <a:sym typeface="Noto Sans HK"/>
              </a:rPr>
              <a:t>FIN</a:t>
            </a:r>
            <a:endParaRPr sz="10000" b="1">
              <a:latin typeface="Noto Sans HK"/>
              <a:ea typeface="Noto Sans HK"/>
              <a:cs typeface="Noto Sans HK"/>
              <a:sym typeface="Noto Sans HK"/>
            </a:endParaRPr>
          </a:p>
        </p:txBody>
      </p:sp>
      <p:sp>
        <p:nvSpPr>
          <p:cNvPr id="239" name="Google Shape;239;p33"/>
          <p:cNvSpPr txBox="1">
            <a:spLocks noGrp="1"/>
          </p:cNvSpPr>
          <p:nvPr>
            <p:ph type="title"/>
          </p:nvPr>
        </p:nvSpPr>
        <p:spPr>
          <a:xfrm>
            <a:off x="386250" y="3175800"/>
            <a:ext cx="8371500" cy="93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100" b="1">
                <a:solidFill>
                  <a:srgbClr val="FAFAFA"/>
                </a:solidFill>
                <a:latin typeface="Noto Sans HK"/>
                <a:ea typeface="Noto Sans HK"/>
                <a:cs typeface="Noto Sans HK"/>
                <a:sym typeface="Noto Sans HK"/>
              </a:rPr>
              <a:t>¡Gracias por su atención!</a:t>
            </a:r>
            <a:endParaRPr sz="3100">
              <a:solidFill>
                <a:srgbClr val="FAFAFA"/>
              </a:solidFill>
            </a:endParaRPr>
          </a:p>
        </p:txBody>
      </p:sp>
      <p:pic>
        <p:nvPicPr>
          <p:cNvPr id="240" name="Google Shape;240;p33"/>
          <p:cNvPicPr preferRelativeResize="0"/>
          <p:nvPr/>
        </p:nvPicPr>
        <p:blipFill>
          <a:blip r:embed="rId3">
            <a:alphaModFix/>
          </a:blip>
          <a:stretch>
            <a:fillRect/>
          </a:stretch>
        </p:blipFill>
        <p:spPr>
          <a:xfrm rot="-593326">
            <a:off x="387650" y="812425"/>
            <a:ext cx="2403610" cy="1998001"/>
          </a:xfrm>
          <a:prstGeom prst="rect">
            <a:avLst/>
          </a:prstGeom>
          <a:noFill/>
          <a:ln>
            <a:noFill/>
          </a:ln>
        </p:spPr>
      </p:pic>
      <p:pic>
        <p:nvPicPr>
          <p:cNvPr id="241" name="Google Shape;241;p33"/>
          <p:cNvPicPr preferRelativeResize="0"/>
          <p:nvPr/>
        </p:nvPicPr>
        <p:blipFill>
          <a:blip r:embed="rId4">
            <a:alphaModFix/>
          </a:blip>
          <a:stretch>
            <a:fillRect/>
          </a:stretch>
        </p:blipFill>
        <p:spPr>
          <a:xfrm rot="711327">
            <a:off x="6393591" y="815439"/>
            <a:ext cx="2113542" cy="2113522"/>
          </a:xfrm>
          <a:prstGeom prst="rect">
            <a:avLst/>
          </a:prstGeom>
          <a:noFill/>
          <a:ln>
            <a:noFill/>
          </a:ln>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60950" y="428625"/>
            <a:ext cx="8222100" cy="767700"/>
          </a:xfrm>
          <a:prstGeom prst="rect">
            <a:avLst/>
          </a:prstGeom>
        </p:spPr>
        <p:txBody>
          <a:bodyPr spcFirstLastPara="1" wrap="square" lIns="91425" tIns="91425" rIns="91425" bIns="91425" anchor="b" anchorCtr="0">
            <a:noAutofit/>
          </a:bodyPr>
          <a:lstStyle/>
          <a:p>
            <a:pPr marL="457200" lvl="0" indent="-431800" algn="l" rtl="0">
              <a:spcBef>
                <a:spcPts val="0"/>
              </a:spcBef>
              <a:spcAft>
                <a:spcPts val="0"/>
              </a:spcAft>
              <a:buSzPts val="3200"/>
              <a:buFont typeface="Noto Sans HK"/>
              <a:buAutoNum type="arabicPeriod"/>
            </a:pPr>
            <a:r>
              <a:rPr lang="es" b="1">
                <a:latin typeface="Noto Sans HK"/>
                <a:ea typeface="Noto Sans HK"/>
                <a:cs typeface="Noto Sans HK"/>
                <a:sym typeface="Noto Sans HK"/>
              </a:rPr>
              <a:t>Introducción</a:t>
            </a:r>
            <a:endParaRPr b="1">
              <a:latin typeface="Noto Sans HK"/>
              <a:ea typeface="Noto Sans HK"/>
              <a:cs typeface="Noto Sans HK"/>
              <a:sym typeface="Noto Sans HK"/>
            </a:endParaRPr>
          </a:p>
        </p:txBody>
      </p:sp>
      <p:sp>
        <p:nvSpPr>
          <p:cNvPr id="85" name="Google Shape;85;p15"/>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000000"/>
                </a:solidFill>
                <a:latin typeface="Noto Sans HK"/>
                <a:ea typeface="Noto Sans HK"/>
                <a:cs typeface="Noto Sans HK"/>
                <a:sym typeface="Noto Sans HK"/>
              </a:rPr>
              <a:t>Todos los desarrolladores usan un </a:t>
            </a:r>
            <a:r>
              <a:rPr lang="es" b="1">
                <a:solidFill>
                  <a:srgbClr val="000000"/>
                </a:solidFill>
                <a:latin typeface="Noto Sans HK"/>
                <a:ea typeface="Noto Sans HK"/>
                <a:cs typeface="Noto Sans HK"/>
                <a:sym typeface="Noto Sans HK"/>
              </a:rPr>
              <a:t>VCS</a:t>
            </a:r>
            <a:r>
              <a:rPr lang="es">
                <a:solidFill>
                  <a:srgbClr val="000000"/>
                </a:solidFill>
                <a:latin typeface="Noto Sans HK"/>
                <a:ea typeface="Noto Sans HK"/>
                <a:cs typeface="Noto Sans HK"/>
                <a:sym typeface="Noto Sans HK"/>
              </a:rPr>
              <a:t> (Sistema de Control de Versiones), el cual les permite trabajar con otros desarrolladores en un proyecto sin que estos sobreescriban los datos.</a:t>
            </a:r>
            <a:endParaRPr>
              <a:solidFill>
                <a:srgbClr val="000000"/>
              </a:solidFill>
              <a:latin typeface="Noto Sans HK"/>
              <a:ea typeface="Noto Sans HK"/>
              <a:cs typeface="Noto Sans HK"/>
              <a:sym typeface="Noto Sans HK"/>
            </a:endParaRPr>
          </a:p>
          <a:p>
            <a:pPr marL="0" lvl="0" indent="0" algn="just" rtl="0">
              <a:spcBef>
                <a:spcPts val="1600"/>
              </a:spcBef>
              <a:spcAft>
                <a:spcPts val="0"/>
              </a:spcAft>
              <a:buNone/>
            </a:pPr>
            <a:endParaRPr>
              <a:solidFill>
                <a:srgbClr val="000000"/>
              </a:solidFill>
              <a:latin typeface="Noto Sans HK"/>
              <a:ea typeface="Noto Sans HK"/>
              <a:cs typeface="Noto Sans HK"/>
              <a:sym typeface="Noto Sans HK"/>
            </a:endParaRPr>
          </a:p>
          <a:p>
            <a:pPr marL="0" lvl="0" indent="0" algn="just" rtl="0">
              <a:spcBef>
                <a:spcPts val="1600"/>
              </a:spcBef>
              <a:spcAft>
                <a:spcPts val="1600"/>
              </a:spcAft>
              <a:buNone/>
            </a:pPr>
            <a:r>
              <a:rPr lang="es">
                <a:solidFill>
                  <a:srgbClr val="000000"/>
                </a:solidFill>
                <a:latin typeface="Noto Sans HK"/>
                <a:ea typeface="Noto Sans HK"/>
                <a:cs typeface="Noto Sans HK"/>
                <a:sym typeface="Noto Sans HK"/>
              </a:rPr>
              <a:t>El más popular es </a:t>
            </a:r>
            <a:r>
              <a:rPr lang="es" b="1">
                <a:solidFill>
                  <a:srgbClr val="000000"/>
                </a:solidFill>
                <a:latin typeface="Noto Sans HK"/>
                <a:ea typeface="Noto Sans HK"/>
                <a:cs typeface="Noto Sans HK"/>
                <a:sym typeface="Noto Sans HK"/>
              </a:rPr>
              <a:t>Git</a:t>
            </a:r>
            <a:r>
              <a:rPr lang="es">
                <a:solidFill>
                  <a:srgbClr val="000000"/>
                </a:solidFill>
                <a:latin typeface="Noto Sans HK"/>
                <a:ea typeface="Noto Sans HK"/>
                <a:cs typeface="Noto Sans HK"/>
                <a:sym typeface="Noto Sans HK"/>
              </a:rPr>
              <a:t> junto a </a:t>
            </a:r>
            <a:r>
              <a:rPr lang="es" b="1">
                <a:solidFill>
                  <a:srgbClr val="000000"/>
                </a:solidFill>
                <a:latin typeface="Noto Sans HK"/>
                <a:ea typeface="Noto Sans HK"/>
                <a:cs typeface="Noto Sans HK"/>
                <a:sym typeface="Noto Sans HK"/>
              </a:rPr>
              <a:t>GitHub</a:t>
            </a:r>
            <a:r>
              <a:rPr lang="es">
                <a:solidFill>
                  <a:srgbClr val="000000"/>
                </a:solidFill>
                <a:latin typeface="Noto Sans HK"/>
                <a:ea typeface="Noto Sans HK"/>
                <a:cs typeface="Noto Sans HK"/>
                <a:sym typeface="Noto Sans HK"/>
              </a:rPr>
              <a:t>.</a:t>
            </a:r>
            <a:endParaRPr>
              <a:solidFill>
                <a:srgbClr val="000000"/>
              </a:solidFill>
              <a:latin typeface="Noto Sans HK"/>
              <a:ea typeface="Noto Sans HK"/>
              <a:cs typeface="Noto Sans HK"/>
              <a:sym typeface="Noto Sans HK"/>
            </a:endParaRPr>
          </a:p>
        </p:txBody>
      </p:sp>
      <p:pic>
        <p:nvPicPr>
          <p:cNvPr id="86" name="Google Shape;86;p15"/>
          <p:cNvPicPr preferRelativeResize="0"/>
          <p:nvPr/>
        </p:nvPicPr>
        <p:blipFill>
          <a:blip r:embed="rId3">
            <a:alphaModFix/>
          </a:blip>
          <a:stretch>
            <a:fillRect/>
          </a:stretch>
        </p:blipFill>
        <p:spPr>
          <a:xfrm>
            <a:off x="5144550" y="2654117"/>
            <a:ext cx="3006501" cy="1114425"/>
          </a:xfrm>
          <a:prstGeom prst="rect">
            <a:avLst/>
          </a:prstGeom>
          <a:noFill/>
          <a:ln>
            <a:noFill/>
          </a:ln>
        </p:spPr>
      </p:pic>
      <p:pic>
        <p:nvPicPr>
          <p:cNvPr id="87" name="Google Shape;87;p15"/>
          <p:cNvPicPr preferRelativeResize="0"/>
          <p:nvPr/>
        </p:nvPicPr>
        <p:blipFill>
          <a:blip r:embed="rId4">
            <a:alphaModFix/>
          </a:blip>
          <a:stretch>
            <a:fillRect/>
          </a:stretch>
        </p:blipFill>
        <p:spPr>
          <a:xfrm>
            <a:off x="5539925" y="3915974"/>
            <a:ext cx="1985301" cy="828275"/>
          </a:xfrm>
          <a:prstGeom prst="rect">
            <a:avLst/>
          </a:prstGeom>
          <a:noFill/>
          <a:ln>
            <a:noFill/>
          </a:ln>
        </p:spPr>
      </p:pic>
      <p:sp>
        <p:nvSpPr>
          <p:cNvPr id="88" name="Google Shape;88;p15"/>
          <p:cNvSpPr/>
          <p:nvPr/>
        </p:nvSpPr>
        <p:spPr>
          <a:xfrm rot="8100000">
            <a:off x="4707664" y="3358192"/>
            <a:ext cx="951624" cy="896470"/>
          </a:xfrm>
          <a:prstGeom prst="leftUpArrow">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0" y="75"/>
            <a:ext cx="32853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title"/>
          </p:nvPr>
        </p:nvSpPr>
        <p:spPr>
          <a:xfrm>
            <a:off x="426150" y="388525"/>
            <a:ext cx="2433000" cy="5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a:latin typeface="Noto Sans HK"/>
                <a:ea typeface="Noto Sans HK"/>
                <a:cs typeface="Noto Sans HK"/>
                <a:sym typeface="Noto Sans HK"/>
              </a:rPr>
              <a:t>2. ¿Qué es Git?</a:t>
            </a:r>
            <a:endParaRPr/>
          </a:p>
        </p:txBody>
      </p:sp>
      <p:sp>
        <p:nvSpPr>
          <p:cNvPr id="95" name="Google Shape;95;p16"/>
          <p:cNvSpPr txBox="1">
            <a:spLocks noGrp="1"/>
          </p:cNvSpPr>
          <p:nvPr>
            <p:ph type="body" idx="1"/>
          </p:nvPr>
        </p:nvSpPr>
        <p:spPr>
          <a:xfrm>
            <a:off x="238650" y="1085900"/>
            <a:ext cx="2808000" cy="37812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50">
                <a:latin typeface="Noto Sans HK"/>
                <a:ea typeface="Noto Sans HK"/>
                <a:cs typeface="Noto Sans HK"/>
                <a:sym typeface="Noto Sans HK"/>
              </a:rPr>
              <a:t>Git es un </a:t>
            </a:r>
            <a:r>
              <a:rPr lang="es" sz="1350" b="1">
                <a:latin typeface="Noto Sans HK"/>
                <a:ea typeface="Noto Sans HK"/>
                <a:cs typeface="Noto Sans HK"/>
                <a:sym typeface="Noto Sans HK"/>
              </a:rPr>
              <a:t>DVCS</a:t>
            </a:r>
            <a:r>
              <a:rPr lang="es" sz="1350">
                <a:latin typeface="Noto Sans HK"/>
                <a:ea typeface="Noto Sans HK"/>
                <a:cs typeface="Noto Sans HK"/>
                <a:sym typeface="Noto Sans HK"/>
              </a:rPr>
              <a:t> (Sistema de Control de Versiones Distribuido), y es utilizado para guardar distintas versiones de un archivo para poder tenerlas registradas.</a:t>
            </a:r>
            <a:endParaRPr sz="1350">
              <a:latin typeface="Noto Sans HK"/>
              <a:ea typeface="Noto Sans HK"/>
              <a:cs typeface="Noto Sans HK"/>
              <a:sym typeface="Noto Sans HK"/>
            </a:endParaRPr>
          </a:p>
          <a:p>
            <a:pPr marL="0" lvl="0" indent="0" algn="just" rtl="0">
              <a:spcBef>
                <a:spcPts val="1600"/>
              </a:spcBef>
              <a:spcAft>
                <a:spcPts val="0"/>
              </a:spcAft>
              <a:buNone/>
            </a:pPr>
            <a:r>
              <a:rPr lang="es" sz="1350">
                <a:latin typeface="Noto Sans HK"/>
                <a:ea typeface="Noto Sans HK"/>
                <a:cs typeface="Noto Sans HK"/>
                <a:sym typeface="Noto Sans HK"/>
              </a:rPr>
              <a:t>Todo esto facilita conocer detalles como qué se ha cambiado, quién ha realizado cambios, etc.</a:t>
            </a:r>
            <a:endParaRPr sz="1350">
              <a:latin typeface="Noto Sans HK"/>
              <a:ea typeface="Noto Sans HK"/>
              <a:cs typeface="Noto Sans HK"/>
              <a:sym typeface="Noto Sans HK"/>
            </a:endParaRPr>
          </a:p>
          <a:p>
            <a:pPr marL="0" lvl="0" indent="0" algn="just" rtl="0">
              <a:spcBef>
                <a:spcPts val="1600"/>
              </a:spcBef>
              <a:spcAft>
                <a:spcPts val="1600"/>
              </a:spcAft>
              <a:buNone/>
            </a:pPr>
            <a:r>
              <a:rPr lang="es" sz="1350">
                <a:latin typeface="Noto Sans HK"/>
                <a:ea typeface="Noto Sans HK"/>
                <a:cs typeface="Noto Sans HK"/>
                <a:sym typeface="Noto Sans HK"/>
              </a:rPr>
              <a:t>En resumen, nos permite hacer un </a:t>
            </a:r>
            <a:r>
              <a:rPr lang="es" sz="1350" b="1">
                <a:latin typeface="Noto Sans HK"/>
                <a:ea typeface="Noto Sans HK"/>
                <a:cs typeface="Noto Sans HK"/>
                <a:sym typeface="Noto Sans HK"/>
              </a:rPr>
              <a:t>seguimiento</a:t>
            </a:r>
            <a:r>
              <a:rPr lang="es" sz="1350">
                <a:latin typeface="Noto Sans HK"/>
                <a:ea typeface="Noto Sans HK"/>
                <a:cs typeface="Noto Sans HK"/>
                <a:sym typeface="Noto Sans HK"/>
              </a:rPr>
              <a:t> de las modificaciones de un archivo.</a:t>
            </a:r>
            <a:endParaRPr sz="1350">
              <a:latin typeface="Noto Sans HK"/>
              <a:ea typeface="Noto Sans HK"/>
              <a:cs typeface="Noto Sans HK"/>
              <a:sym typeface="Noto Sans HK"/>
            </a:endParaRPr>
          </a:p>
        </p:txBody>
      </p:sp>
      <p:pic>
        <p:nvPicPr>
          <p:cNvPr id="96" name="Google Shape;96;p16"/>
          <p:cNvPicPr preferRelativeResize="0"/>
          <p:nvPr/>
        </p:nvPicPr>
        <p:blipFill>
          <a:blip r:embed="rId3">
            <a:alphaModFix/>
          </a:blip>
          <a:stretch>
            <a:fillRect/>
          </a:stretch>
        </p:blipFill>
        <p:spPr>
          <a:xfrm>
            <a:off x="3484300" y="774779"/>
            <a:ext cx="5439724" cy="3594097"/>
          </a:xfrm>
          <a:prstGeom prst="rect">
            <a:avLst/>
          </a:prstGeom>
          <a:noFill/>
          <a:ln>
            <a:noFill/>
          </a:ln>
        </p:spPr>
      </p:pic>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Segundo argumento</a:t>
            </a:r>
            <a:endParaRPr/>
          </a:p>
        </p:txBody>
      </p:sp>
      <p:sp>
        <p:nvSpPr>
          <p:cNvPr id="102" name="Google Shape;102;p17"/>
          <p:cNvSpPr/>
          <p:nvPr/>
        </p:nvSpPr>
        <p:spPr>
          <a:xfrm>
            <a:off x="0" y="-9750"/>
            <a:ext cx="9144000" cy="996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7"/>
          <p:cNvSpPr txBox="1">
            <a:spLocks noGrp="1"/>
          </p:cNvSpPr>
          <p:nvPr>
            <p:ph type="title"/>
          </p:nvPr>
        </p:nvSpPr>
        <p:spPr>
          <a:xfrm>
            <a:off x="242875" y="197550"/>
            <a:ext cx="4890900" cy="5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b="1">
                <a:latin typeface="Noto Sans HK"/>
                <a:ea typeface="Noto Sans HK"/>
                <a:cs typeface="Noto Sans HK"/>
                <a:sym typeface="Noto Sans HK"/>
              </a:rPr>
              <a:t>2.1. ¿Para qué se usa Git?</a:t>
            </a:r>
            <a:endParaRPr sz="2400"/>
          </a:p>
        </p:txBody>
      </p:sp>
      <p:sp>
        <p:nvSpPr>
          <p:cNvPr id="104" name="Google Shape;104;p17"/>
          <p:cNvSpPr txBox="1">
            <a:spLocks noGrp="1"/>
          </p:cNvSpPr>
          <p:nvPr>
            <p:ph type="body" idx="4294967295"/>
          </p:nvPr>
        </p:nvSpPr>
        <p:spPr>
          <a:xfrm>
            <a:off x="460950" y="1386000"/>
            <a:ext cx="8222100" cy="27102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000000"/>
                </a:solidFill>
                <a:latin typeface="Noto Sans HK"/>
                <a:ea typeface="Noto Sans HK"/>
                <a:cs typeface="Noto Sans HK"/>
                <a:sym typeface="Noto Sans HK"/>
              </a:rPr>
              <a:t>Principalmente, Git se utiliza para:</a:t>
            </a:r>
            <a:endParaRPr>
              <a:solidFill>
                <a:srgbClr val="000000"/>
              </a:solidFill>
              <a:latin typeface="Noto Sans HK"/>
              <a:ea typeface="Noto Sans HK"/>
              <a:cs typeface="Noto Sans HK"/>
              <a:sym typeface="Noto Sans HK"/>
            </a:endParaRPr>
          </a:p>
          <a:p>
            <a:pPr marL="0" lvl="0" indent="0" algn="just" rtl="0">
              <a:spcBef>
                <a:spcPts val="1600"/>
              </a:spcBef>
              <a:spcAft>
                <a:spcPts val="0"/>
              </a:spcAft>
              <a:buNone/>
            </a:pPr>
            <a:endParaRPr>
              <a:solidFill>
                <a:srgbClr val="000000"/>
              </a:solidFill>
              <a:latin typeface="Noto Sans HK"/>
              <a:ea typeface="Noto Sans HK"/>
              <a:cs typeface="Noto Sans HK"/>
              <a:sym typeface="Noto Sans HK"/>
            </a:endParaRPr>
          </a:p>
          <a:p>
            <a:pPr marL="457200" lvl="0" indent="-342900" algn="just" rtl="0">
              <a:spcBef>
                <a:spcPts val="160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Poder trabajar de forma coordinada con varias personas.</a:t>
            </a:r>
            <a:endParaRPr b="1">
              <a:solidFill>
                <a:srgbClr val="000000"/>
              </a:solidFill>
              <a:latin typeface="Noto Sans HK"/>
              <a:ea typeface="Noto Sans HK"/>
              <a:cs typeface="Noto Sans HK"/>
              <a:sym typeface="Noto Sans HK"/>
            </a:endParaRPr>
          </a:p>
          <a:p>
            <a:pPr marL="457200" lvl="0" indent="-342900" algn="just" rtl="0">
              <a:spcBef>
                <a:spcPts val="0"/>
              </a:spcBef>
              <a:spcAft>
                <a:spcPts val="0"/>
              </a:spcAft>
              <a:buClr>
                <a:srgbClr val="FAFAFA"/>
              </a:buClr>
              <a:buSzPts val="1800"/>
              <a:buFont typeface="Noto Sans HK"/>
              <a:buChar char="●"/>
            </a:pPr>
            <a:endParaRPr b="1">
              <a:solidFill>
                <a:srgbClr val="FAFAFA"/>
              </a:solidFill>
              <a:latin typeface="Noto Sans HK"/>
              <a:ea typeface="Noto Sans HK"/>
              <a:cs typeface="Noto Sans HK"/>
              <a:sym typeface="Noto Sans HK"/>
            </a:endParaRPr>
          </a:p>
          <a:p>
            <a:pPr marL="457200" lvl="0" indent="-342900" algn="just" rtl="0">
              <a:spcBef>
                <a:spcPts val="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Manejar y administrar repositorios y ramas.</a:t>
            </a:r>
            <a:endParaRPr b="1">
              <a:solidFill>
                <a:srgbClr val="000000"/>
              </a:solidFill>
              <a:latin typeface="Noto Sans HK"/>
              <a:ea typeface="Noto Sans HK"/>
              <a:cs typeface="Noto Sans HK"/>
              <a:sym typeface="Noto Sans HK"/>
            </a:endParaRPr>
          </a:p>
          <a:p>
            <a:pPr marL="457200" lvl="0" indent="-342900" algn="just" rtl="0">
              <a:spcBef>
                <a:spcPts val="0"/>
              </a:spcBef>
              <a:spcAft>
                <a:spcPts val="0"/>
              </a:spcAft>
              <a:buClr>
                <a:srgbClr val="FAFAFA"/>
              </a:buClr>
              <a:buSzPts val="1800"/>
              <a:buFont typeface="Noto Sans HK"/>
              <a:buChar char="●"/>
            </a:pPr>
            <a:endParaRPr b="1">
              <a:solidFill>
                <a:srgbClr val="FAFAFA"/>
              </a:solidFill>
              <a:latin typeface="Noto Sans HK"/>
              <a:ea typeface="Noto Sans HK"/>
              <a:cs typeface="Noto Sans HK"/>
              <a:sym typeface="Noto Sans HK"/>
            </a:endParaRPr>
          </a:p>
          <a:p>
            <a:pPr marL="457200" lvl="0" indent="-342900" algn="just" rtl="0">
              <a:spcBef>
                <a:spcPts val="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Recuperar un archivo en el momento en el que estaba correcto.</a:t>
            </a:r>
            <a:endParaRPr b="1">
              <a:solidFill>
                <a:srgbClr val="000000"/>
              </a:solidFill>
              <a:latin typeface="Noto Sans HK"/>
              <a:ea typeface="Noto Sans HK"/>
              <a:cs typeface="Noto Sans HK"/>
              <a:sym typeface="Noto Sans HK"/>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8"/>
          <p:cNvSpPr/>
          <p:nvPr/>
        </p:nvSpPr>
        <p:spPr>
          <a:xfrm>
            <a:off x="0" y="0"/>
            <a:ext cx="3297300" cy="51435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txBox="1">
            <a:spLocks noGrp="1"/>
          </p:cNvSpPr>
          <p:nvPr>
            <p:ph type="title"/>
          </p:nvPr>
        </p:nvSpPr>
        <p:spPr>
          <a:xfrm>
            <a:off x="138150" y="378650"/>
            <a:ext cx="3021000" cy="5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a:latin typeface="Noto Sans HK"/>
                <a:ea typeface="Noto Sans HK"/>
                <a:cs typeface="Noto Sans HK"/>
                <a:sym typeface="Noto Sans HK"/>
              </a:rPr>
              <a:t>3. ¿Qué es GitHub?</a:t>
            </a:r>
            <a:endParaRPr/>
          </a:p>
        </p:txBody>
      </p:sp>
      <p:sp>
        <p:nvSpPr>
          <p:cNvPr id="111" name="Google Shape;111;p18"/>
          <p:cNvSpPr txBox="1">
            <a:spLocks noGrp="1"/>
          </p:cNvSpPr>
          <p:nvPr>
            <p:ph type="body" idx="1"/>
          </p:nvPr>
        </p:nvSpPr>
        <p:spPr>
          <a:xfrm>
            <a:off x="244650" y="1372200"/>
            <a:ext cx="2808000" cy="3060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50">
                <a:latin typeface="Noto Sans HK"/>
                <a:ea typeface="Noto Sans HK"/>
                <a:cs typeface="Noto Sans HK"/>
                <a:sym typeface="Noto Sans HK"/>
              </a:rPr>
              <a:t>GitHub es una corporación americana, propietaria de un sitio web e infraestructura que proporciona un servidor Git junto a una serie de herramientas.</a:t>
            </a:r>
            <a:endParaRPr sz="1350">
              <a:latin typeface="Noto Sans HK"/>
              <a:ea typeface="Noto Sans HK"/>
              <a:cs typeface="Noto Sans HK"/>
              <a:sym typeface="Noto Sans HK"/>
            </a:endParaRPr>
          </a:p>
          <a:p>
            <a:pPr marL="0" lvl="0" indent="0" algn="just" rtl="0">
              <a:spcBef>
                <a:spcPts val="1600"/>
              </a:spcBef>
              <a:spcAft>
                <a:spcPts val="1600"/>
              </a:spcAft>
              <a:buNone/>
            </a:pPr>
            <a:r>
              <a:rPr lang="es" sz="1350">
                <a:latin typeface="Noto Sans HK"/>
                <a:ea typeface="Noto Sans HK"/>
                <a:cs typeface="Noto Sans HK"/>
                <a:sym typeface="Noto Sans HK"/>
              </a:rPr>
              <a:t>Gracias a GitHub, podemos trabajar con repositorios git individuales o en equipo, administrando con comodidad un proyecto.</a:t>
            </a:r>
            <a:endParaRPr sz="1350">
              <a:latin typeface="Noto Sans HK"/>
              <a:ea typeface="Noto Sans HK"/>
              <a:cs typeface="Noto Sans HK"/>
              <a:sym typeface="Noto Sans HK"/>
            </a:endParaRPr>
          </a:p>
        </p:txBody>
      </p:sp>
      <p:pic>
        <p:nvPicPr>
          <p:cNvPr id="112" name="Google Shape;112;p18"/>
          <p:cNvPicPr preferRelativeResize="0"/>
          <p:nvPr/>
        </p:nvPicPr>
        <p:blipFill>
          <a:blip r:embed="rId3">
            <a:alphaModFix/>
          </a:blip>
          <a:stretch>
            <a:fillRect/>
          </a:stretch>
        </p:blipFill>
        <p:spPr>
          <a:xfrm>
            <a:off x="3449700" y="636150"/>
            <a:ext cx="5541900" cy="3694600"/>
          </a:xfrm>
          <a:prstGeom prst="rect">
            <a:avLst/>
          </a:prstGeom>
          <a:noFill/>
          <a:ln>
            <a:noFill/>
          </a:ln>
        </p:spPr>
      </p:pic>
      <p:sp>
        <p:nvSpPr>
          <p:cNvPr id="113" name="Google Shape;113;p18"/>
          <p:cNvSpPr txBox="1">
            <a:spLocks noGrp="1"/>
          </p:cNvSpPr>
          <p:nvPr>
            <p:ph type="body" idx="1"/>
          </p:nvPr>
        </p:nvSpPr>
        <p:spPr>
          <a:xfrm>
            <a:off x="4429950" y="4449675"/>
            <a:ext cx="3581400" cy="65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350" b="1">
                <a:solidFill>
                  <a:srgbClr val="000000"/>
                </a:solidFill>
                <a:latin typeface="Noto Sans HK"/>
                <a:ea typeface="Noto Sans HK"/>
                <a:cs typeface="Noto Sans HK"/>
                <a:sym typeface="Noto Sans HK"/>
              </a:rPr>
              <a:t>Sede central de GitHub en San Francisco</a:t>
            </a:r>
            <a:endParaRPr sz="1350" b="1">
              <a:solidFill>
                <a:srgbClr val="000000"/>
              </a:solidFill>
              <a:latin typeface="Noto Sans HK"/>
              <a:ea typeface="Noto Sans HK"/>
              <a:cs typeface="Noto Sans HK"/>
              <a:sym typeface="Noto Sans HK"/>
            </a:endParaRP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00"/>
        </a:solid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748600" y="1786050"/>
            <a:ext cx="4215600" cy="157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solidFill>
                  <a:schemeClr val="lt1"/>
                </a:solidFill>
                <a:latin typeface="Noto Sans HK"/>
                <a:ea typeface="Noto Sans HK"/>
                <a:cs typeface="Noto Sans HK"/>
                <a:sym typeface="Noto Sans HK"/>
              </a:rPr>
              <a:t>4. Términos Básicos</a:t>
            </a:r>
            <a:endParaRPr>
              <a:solidFill>
                <a:schemeClr val="lt1"/>
              </a:solidFill>
            </a:endParaRPr>
          </a:p>
        </p:txBody>
      </p:sp>
      <p:sp>
        <p:nvSpPr>
          <p:cNvPr id="119" name="Google Shape;119;p19"/>
          <p:cNvSpPr txBox="1">
            <a:spLocks noGrp="1"/>
          </p:cNvSpPr>
          <p:nvPr>
            <p:ph type="body" idx="2"/>
          </p:nvPr>
        </p:nvSpPr>
        <p:spPr>
          <a:xfrm>
            <a:off x="273375" y="355350"/>
            <a:ext cx="3695400" cy="4432800"/>
          </a:xfrm>
          <a:prstGeom prst="rect">
            <a:avLst/>
          </a:prstGeom>
          <a:noFill/>
        </p:spPr>
        <p:txBody>
          <a:bodyPr spcFirstLastPara="1" wrap="square" lIns="91425" tIns="91425" rIns="91425" bIns="91425" anchor="t" anchorCtr="0">
            <a:noAutofit/>
          </a:bodyPr>
          <a:lstStyle/>
          <a:p>
            <a:pPr marL="457200" lvl="0" indent="-317500" algn="just" rtl="0">
              <a:spcBef>
                <a:spcPts val="0"/>
              </a:spcBef>
              <a:spcAft>
                <a:spcPts val="0"/>
              </a:spcAft>
              <a:buClr>
                <a:srgbClr val="000000"/>
              </a:buClr>
              <a:buSzPts val="1400"/>
              <a:buFont typeface="Noto Sans HK"/>
              <a:buChar char="●"/>
            </a:pPr>
            <a:r>
              <a:rPr lang="es" sz="1400" b="1">
                <a:solidFill>
                  <a:srgbClr val="000000"/>
                </a:solidFill>
                <a:latin typeface="Noto Sans HK"/>
                <a:ea typeface="Noto Sans HK"/>
                <a:cs typeface="Noto Sans HK"/>
                <a:sym typeface="Noto Sans HK"/>
              </a:rPr>
              <a:t>Git</a:t>
            </a:r>
            <a:r>
              <a:rPr lang="es" sz="1400">
                <a:solidFill>
                  <a:srgbClr val="000000"/>
                </a:solidFill>
                <a:latin typeface="Noto Sans HK"/>
                <a:ea typeface="Noto Sans HK"/>
                <a:cs typeface="Noto Sans HK"/>
                <a:sym typeface="Noto Sans HK"/>
              </a:rPr>
              <a:t>: sistema de control de versiones  (software)</a:t>
            </a:r>
            <a:endParaRPr sz="1400">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sz="1400">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sz="1400" b="1">
                <a:solidFill>
                  <a:srgbClr val="000000"/>
                </a:solidFill>
                <a:latin typeface="Noto Sans HK"/>
                <a:ea typeface="Noto Sans HK"/>
                <a:cs typeface="Noto Sans HK"/>
                <a:sym typeface="Noto Sans HK"/>
              </a:rPr>
              <a:t>Repositorio</a:t>
            </a:r>
            <a:r>
              <a:rPr lang="es" sz="1400">
                <a:solidFill>
                  <a:srgbClr val="000000"/>
                </a:solidFill>
                <a:latin typeface="Noto Sans HK"/>
                <a:ea typeface="Noto Sans HK"/>
                <a:cs typeface="Noto Sans HK"/>
                <a:sym typeface="Noto Sans HK"/>
              </a:rPr>
              <a:t>: es un proyecto que está siendo seguido por Git gracias a un historial.</a:t>
            </a:r>
            <a:endParaRPr sz="1400">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sz="1400">
              <a:solidFill>
                <a:srgbClr val="FAFAFA"/>
              </a:solidFill>
              <a:highlight>
                <a:srgbClr val="FAFAFA"/>
              </a:highlight>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sz="1400" b="1">
                <a:solidFill>
                  <a:srgbClr val="000000"/>
                </a:solidFill>
                <a:latin typeface="Noto Sans HK"/>
                <a:ea typeface="Noto Sans HK"/>
                <a:cs typeface="Noto Sans HK"/>
                <a:sym typeface="Noto Sans HK"/>
              </a:rPr>
              <a:t>Commit:</a:t>
            </a:r>
            <a:r>
              <a:rPr lang="es" sz="1400">
                <a:solidFill>
                  <a:srgbClr val="000000"/>
                </a:solidFill>
                <a:latin typeface="Noto Sans HK"/>
                <a:ea typeface="Noto Sans HK"/>
                <a:cs typeface="Noto Sans HK"/>
                <a:sym typeface="Noto Sans HK"/>
              </a:rPr>
              <a:t> es cada uno de los cambios registrados en el historial de Git. No es automático.</a:t>
            </a:r>
            <a:endParaRPr sz="1400">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sz="1400">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sz="1400" b="1">
                <a:solidFill>
                  <a:srgbClr val="000000"/>
                </a:solidFill>
                <a:latin typeface="Noto Sans HK"/>
                <a:ea typeface="Noto Sans HK"/>
                <a:cs typeface="Noto Sans HK"/>
                <a:sym typeface="Noto Sans HK"/>
              </a:rPr>
              <a:t>Ramas:</a:t>
            </a:r>
            <a:r>
              <a:rPr lang="es" sz="1400">
                <a:solidFill>
                  <a:srgbClr val="000000"/>
                </a:solidFill>
                <a:latin typeface="Noto Sans HK"/>
                <a:ea typeface="Noto Sans HK"/>
                <a:cs typeface="Noto Sans HK"/>
                <a:sym typeface="Noto Sans HK"/>
              </a:rPr>
              <a:t> son los nuevos caminos que toma el proyecto. La rama principal se llama </a:t>
            </a:r>
            <a:r>
              <a:rPr lang="es" sz="1400" b="1">
                <a:solidFill>
                  <a:srgbClr val="000000"/>
                </a:solidFill>
                <a:latin typeface="Noto Sans HK"/>
                <a:ea typeface="Noto Sans HK"/>
                <a:cs typeface="Noto Sans HK"/>
                <a:sym typeface="Noto Sans HK"/>
              </a:rPr>
              <a:t>máster</a:t>
            </a:r>
            <a:r>
              <a:rPr lang="es" sz="1400">
                <a:solidFill>
                  <a:srgbClr val="000000"/>
                </a:solidFill>
                <a:latin typeface="Noto Sans HK"/>
                <a:ea typeface="Noto Sans HK"/>
                <a:cs typeface="Noto Sans HK"/>
                <a:sym typeface="Noto Sans HK"/>
              </a:rPr>
              <a:t>, y es donde se alberga el proyecto final.</a:t>
            </a:r>
            <a:endParaRPr sz="1400">
              <a:solidFill>
                <a:srgbClr val="000000"/>
              </a:solidFill>
              <a:latin typeface="Noto Sans HK"/>
              <a:ea typeface="Noto Sans HK"/>
              <a:cs typeface="Noto Sans HK"/>
              <a:sym typeface="Noto Sans HK"/>
            </a:endParaRPr>
          </a:p>
          <a:p>
            <a:pPr marL="457200" lvl="0" indent="-317500" algn="just" rtl="0">
              <a:spcBef>
                <a:spcPts val="0"/>
              </a:spcBef>
              <a:spcAft>
                <a:spcPts val="0"/>
              </a:spcAft>
              <a:buClr>
                <a:srgbClr val="FAFAFA"/>
              </a:buClr>
              <a:buSzPts val="1400"/>
              <a:buFont typeface="Noto Sans HK"/>
              <a:buChar char="●"/>
            </a:pPr>
            <a:endParaRPr sz="1400">
              <a:solidFill>
                <a:srgbClr val="FAFAFA"/>
              </a:solidFill>
              <a:latin typeface="Noto Sans HK"/>
              <a:ea typeface="Noto Sans HK"/>
              <a:cs typeface="Noto Sans HK"/>
              <a:sym typeface="Noto Sans HK"/>
            </a:endParaRPr>
          </a:p>
          <a:p>
            <a:pPr marL="457200" lvl="0" indent="-317500" algn="just" rtl="0">
              <a:spcBef>
                <a:spcPts val="0"/>
              </a:spcBef>
              <a:spcAft>
                <a:spcPts val="0"/>
              </a:spcAft>
              <a:buClr>
                <a:srgbClr val="000000"/>
              </a:buClr>
              <a:buSzPts val="1400"/>
              <a:buFont typeface="Noto Sans HK"/>
              <a:buChar char="●"/>
            </a:pPr>
            <a:r>
              <a:rPr lang="es" sz="1400" b="1">
                <a:solidFill>
                  <a:srgbClr val="000000"/>
                </a:solidFill>
                <a:latin typeface="Noto Sans HK"/>
                <a:ea typeface="Noto Sans HK"/>
                <a:cs typeface="Noto Sans HK"/>
                <a:sym typeface="Noto Sans HK"/>
              </a:rPr>
              <a:t>Clon</a:t>
            </a:r>
            <a:r>
              <a:rPr lang="es" sz="1400">
                <a:solidFill>
                  <a:srgbClr val="000000"/>
                </a:solidFill>
                <a:latin typeface="Noto Sans HK"/>
                <a:ea typeface="Noto Sans HK"/>
                <a:cs typeface="Noto Sans HK"/>
                <a:sym typeface="Noto Sans HK"/>
              </a:rPr>
              <a:t>: es una copia exacta del repositorio.</a:t>
            </a:r>
            <a:endParaRPr sz="1400">
              <a:solidFill>
                <a:srgbClr val="000000"/>
              </a:solidFill>
              <a:latin typeface="Noto Sans HK"/>
              <a:ea typeface="Noto Sans HK"/>
              <a:cs typeface="Noto Sans HK"/>
              <a:sym typeface="Noto Sans HK"/>
            </a:endParaRP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chemeClr val="lt2"/>
                </a:solidFill>
              </a:rPr>
              <a:t>"Esta cita es muy importante"</a:t>
            </a:r>
            <a:endParaRPr>
              <a:solidFill>
                <a:schemeClr val="lt2"/>
              </a:solidFill>
            </a:endParaRPr>
          </a:p>
        </p:txBody>
      </p:sp>
      <p:sp>
        <p:nvSpPr>
          <p:cNvPr id="125" name="Google Shape;125;p20"/>
          <p:cNvSpPr/>
          <p:nvPr/>
        </p:nvSpPr>
        <p:spPr>
          <a:xfrm>
            <a:off x="0" y="9875"/>
            <a:ext cx="9144000" cy="908400"/>
          </a:xfrm>
          <a:prstGeom prst="rect">
            <a:avLst/>
          </a:prstGeom>
          <a:solidFill>
            <a:srgbClr val="8E7C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title"/>
          </p:nvPr>
        </p:nvSpPr>
        <p:spPr>
          <a:xfrm>
            <a:off x="242875" y="197550"/>
            <a:ext cx="4890900" cy="58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2400" b="1">
                <a:latin typeface="Noto Sans HK"/>
                <a:ea typeface="Noto Sans HK"/>
                <a:cs typeface="Noto Sans HK"/>
                <a:sym typeface="Noto Sans HK"/>
              </a:rPr>
              <a:t>5. Prerrequisitos</a:t>
            </a:r>
            <a:endParaRPr sz="2400"/>
          </a:p>
        </p:txBody>
      </p:sp>
      <p:sp>
        <p:nvSpPr>
          <p:cNvPr id="127" name="Google Shape;127;p20"/>
          <p:cNvSpPr txBox="1">
            <a:spLocks noGrp="1"/>
          </p:cNvSpPr>
          <p:nvPr>
            <p:ph type="body" idx="4294967295"/>
          </p:nvPr>
        </p:nvSpPr>
        <p:spPr>
          <a:xfrm>
            <a:off x="460950" y="1522125"/>
            <a:ext cx="8222100" cy="27102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rgbClr val="000000"/>
                </a:solidFill>
                <a:latin typeface="Noto Sans HK"/>
                <a:ea typeface="Noto Sans HK"/>
                <a:cs typeface="Noto Sans HK"/>
                <a:sym typeface="Noto Sans HK"/>
              </a:rPr>
              <a:t>Antes de nada, para utilizar Git y GitHub necesitamos lo siguiente:</a:t>
            </a:r>
            <a:endParaRPr>
              <a:solidFill>
                <a:srgbClr val="000000"/>
              </a:solidFill>
              <a:latin typeface="Noto Sans HK"/>
              <a:ea typeface="Noto Sans HK"/>
              <a:cs typeface="Noto Sans HK"/>
              <a:sym typeface="Noto Sans HK"/>
            </a:endParaRPr>
          </a:p>
          <a:p>
            <a:pPr marL="0" lvl="0" indent="0" algn="just" rtl="0">
              <a:spcBef>
                <a:spcPts val="1600"/>
              </a:spcBef>
              <a:spcAft>
                <a:spcPts val="0"/>
              </a:spcAft>
              <a:buNone/>
            </a:pPr>
            <a:endParaRPr>
              <a:solidFill>
                <a:srgbClr val="000000"/>
              </a:solidFill>
              <a:latin typeface="Noto Sans HK"/>
              <a:ea typeface="Noto Sans HK"/>
              <a:cs typeface="Noto Sans HK"/>
              <a:sym typeface="Noto Sans HK"/>
            </a:endParaRPr>
          </a:p>
          <a:p>
            <a:pPr marL="457200" lvl="0" indent="-342900" algn="just" rtl="0">
              <a:spcBef>
                <a:spcPts val="160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Un ordenador con Git instalado.</a:t>
            </a:r>
            <a:endParaRPr b="1">
              <a:solidFill>
                <a:srgbClr val="000000"/>
              </a:solidFill>
              <a:latin typeface="Noto Sans HK"/>
              <a:ea typeface="Noto Sans HK"/>
              <a:cs typeface="Noto Sans HK"/>
              <a:sym typeface="Noto Sans HK"/>
            </a:endParaRPr>
          </a:p>
          <a:p>
            <a:pPr marL="457200" lvl="0" indent="-342900" algn="just" rtl="0">
              <a:spcBef>
                <a:spcPts val="0"/>
              </a:spcBef>
              <a:spcAft>
                <a:spcPts val="0"/>
              </a:spcAft>
              <a:buClr>
                <a:srgbClr val="FAFAFA"/>
              </a:buClr>
              <a:buSzPts val="1800"/>
              <a:buFont typeface="Noto Sans HK"/>
              <a:buChar char="●"/>
            </a:pPr>
            <a:endParaRPr b="1">
              <a:solidFill>
                <a:srgbClr val="FAFAFA"/>
              </a:solidFill>
              <a:latin typeface="Noto Sans HK"/>
              <a:ea typeface="Noto Sans HK"/>
              <a:cs typeface="Noto Sans HK"/>
              <a:sym typeface="Noto Sans HK"/>
            </a:endParaRPr>
          </a:p>
          <a:p>
            <a:pPr marL="457200" lvl="0" indent="-342900" algn="just" rtl="0">
              <a:spcBef>
                <a:spcPts val="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Una herramienta para usar Git (GitHub, Git Bash…).</a:t>
            </a:r>
            <a:endParaRPr b="1">
              <a:solidFill>
                <a:srgbClr val="000000"/>
              </a:solidFill>
              <a:latin typeface="Noto Sans HK"/>
              <a:ea typeface="Noto Sans HK"/>
              <a:cs typeface="Noto Sans HK"/>
              <a:sym typeface="Noto Sans HK"/>
            </a:endParaRPr>
          </a:p>
          <a:p>
            <a:pPr marL="457200" lvl="0" indent="-342900" algn="just" rtl="0">
              <a:spcBef>
                <a:spcPts val="0"/>
              </a:spcBef>
              <a:spcAft>
                <a:spcPts val="0"/>
              </a:spcAft>
              <a:buClr>
                <a:srgbClr val="FAFAFA"/>
              </a:buClr>
              <a:buSzPts val="1800"/>
              <a:buFont typeface="Noto Sans HK"/>
              <a:buChar char="●"/>
            </a:pPr>
            <a:endParaRPr b="1">
              <a:solidFill>
                <a:srgbClr val="FAFAFA"/>
              </a:solidFill>
              <a:latin typeface="Noto Sans HK"/>
              <a:ea typeface="Noto Sans HK"/>
              <a:cs typeface="Noto Sans HK"/>
              <a:sym typeface="Noto Sans HK"/>
            </a:endParaRPr>
          </a:p>
          <a:p>
            <a:pPr marL="457200" lvl="0" indent="-342900" algn="just" rtl="0">
              <a:spcBef>
                <a:spcPts val="0"/>
              </a:spcBef>
              <a:spcAft>
                <a:spcPts val="0"/>
              </a:spcAft>
              <a:buClr>
                <a:srgbClr val="000000"/>
              </a:buClr>
              <a:buSzPts val="1800"/>
              <a:buFont typeface="Noto Sans HK"/>
              <a:buChar char="●"/>
            </a:pPr>
            <a:r>
              <a:rPr lang="es" b="1">
                <a:solidFill>
                  <a:srgbClr val="000000"/>
                </a:solidFill>
                <a:latin typeface="Noto Sans HK"/>
                <a:ea typeface="Noto Sans HK"/>
                <a:cs typeface="Noto Sans HK"/>
                <a:sym typeface="Noto Sans HK"/>
              </a:rPr>
              <a:t>Una cuenta de GitHub.</a:t>
            </a:r>
            <a:endParaRPr b="1">
              <a:solidFill>
                <a:srgbClr val="000000"/>
              </a:solidFill>
              <a:latin typeface="Noto Sans HK"/>
              <a:ea typeface="Noto Sans HK"/>
              <a:cs typeface="Noto Sans HK"/>
              <a:sym typeface="Noto Sans HK"/>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7550" y="325775"/>
            <a:ext cx="2782500" cy="93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1">
                <a:latin typeface="Noto Sans HK"/>
                <a:ea typeface="Noto Sans HK"/>
                <a:cs typeface="Noto Sans HK"/>
                <a:sym typeface="Noto Sans HK"/>
              </a:rPr>
              <a:t>6. Flujo de Trabajo de Git</a:t>
            </a:r>
            <a:endParaRPr/>
          </a:p>
        </p:txBody>
      </p:sp>
      <p:sp>
        <p:nvSpPr>
          <p:cNvPr id="133" name="Google Shape;133;p21"/>
          <p:cNvSpPr txBox="1">
            <a:spLocks noGrp="1"/>
          </p:cNvSpPr>
          <p:nvPr>
            <p:ph type="body" idx="1"/>
          </p:nvPr>
        </p:nvSpPr>
        <p:spPr>
          <a:xfrm>
            <a:off x="244650" y="1372200"/>
            <a:ext cx="2808000" cy="3060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1350">
                <a:latin typeface="Noto Sans HK"/>
                <a:ea typeface="Noto Sans HK"/>
                <a:cs typeface="Noto Sans HK"/>
                <a:sym typeface="Noto Sans HK"/>
              </a:rPr>
              <a:t>Git tiene tres estados principales en los que se pueden encontrar tus archivos:</a:t>
            </a:r>
            <a:endParaRPr sz="1350">
              <a:latin typeface="Noto Sans HK"/>
              <a:ea typeface="Noto Sans HK"/>
              <a:cs typeface="Noto Sans HK"/>
              <a:sym typeface="Noto Sans HK"/>
            </a:endParaRPr>
          </a:p>
          <a:p>
            <a:pPr marL="0" lvl="0" indent="0" algn="just" rtl="0">
              <a:spcBef>
                <a:spcPts val="1600"/>
              </a:spcBef>
              <a:spcAft>
                <a:spcPts val="0"/>
              </a:spcAft>
              <a:buNone/>
            </a:pPr>
            <a:endParaRPr sz="1350">
              <a:latin typeface="Noto Sans HK"/>
              <a:ea typeface="Noto Sans HK"/>
              <a:cs typeface="Noto Sans HK"/>
              <a:sym typeface="Noto Sans HK"/>
            </a:endParaRPr>
          </a:p>
          <a:p>
            <a:pPr marL="457200" lvl="0" indent="-314325" algn="just" rtl="0">
              <a:spcBef>
                <a:spcPts val="1600"/>
              </a:spcBef>
              <a:spcAft>
                <a:spcPts val="0"/>
              </a:spcAft>
              <a:buSzPts val="1350"/>
              <a:buFont typeface="Noto Sans HK"/>
              <a:buChar char="●"/>
            </a:pPr>
            <a:r>
              <a:rPr lang="es" sz="1350" b="1">
                <a:latin typeface="Noto Sans HK"/>
                <a:ea typeface="Noto Sans HK"/>
                <a:cs typeface="Noto Sans HK"/>
                <a:sym typeface="Noto Sans HK"/>
              </a:rPr>
              <a:t>Committed</a:t>
            </a:r>
            <a:r>
              <a:rPr lang="es" sz="1350">
                <a:latin typeface="Noto Sans HK"/>
                <a:ea typeface="Noto Sans HK"/>
                <a:cs typeface="Noto Sans HK"/>
                <a:sym typeface="Noto Sans HK"/>
              </a:rPr>
              <a:t> (confirmado)</a:t>
            </a:r>
            <a:endParaRPr sz="1350">
              <a:latin typeface="Noto Sans HK"/>
              <a:ea typeface="Noto Sans HK"/>
              <a:cs typeface="Noto Sans HK"/>
              <a:sym typeface="Noto Sans HK"/>
            </a:endParaRPr>
          </a:p>
          <a:p>
            <a:pPr marL="457200" lvl="0" indent="-314325" algn="just" rtl="0">
              <a:spcBef>
                <a:spcPts val="0"/>
              </a:spcBef>
              <a:spcAft>
                <a:spcPts val="0"/>
              </a:spcAft>
              <a:buClr>
                <a:schemeClr val="accent6"/>
              </a:buClr>
              <a:buSzPts val="1350"/>
              <a:buFont typeface="Noto Sans HK"/>
              <a:buChar char="●"/>
            </a:pPr>
            <a:endParaRPr sz="1350">
              <a:solidFill>
                <a:schemeClr val="accent6"/>
              </a:solidFill>
              <a:latin typeface="Noto Sans HK"/>
              <a:ea typeface="Noto Sans HK"/>
              <a:cs typeface="Noto Sans HK"/>
              <a:sym typeface="Noto Sans HK"/>
            </a:endParaRPr>
          </a:p>
          <a:p>
            <a:pPr marL="457200" lvl="0" indent="-314325" algn="just" rtl="0">
              <a:spcBef>
                <a:spcPts val="0"/>
              </a:spcBef>
              <a:spcAft>
                <a:spcPts val="0"/>
              </a:spcAft>
              <a:buSzPts val="1350"/>
              <a:buFont typeface="Noto Sans HK"/>
              <a:buChar char="●"/>
            </a:pPr>
            <a:r>
              <a:rPr lang="es" sz="1350" b="1">
                <a:latin typeface="Noto Sans HK"/>
                <a:ea typeface="Noto Sans HK"/>
                <a:cs typeface="Noto Sans HK"/>
                <a:sym typeface="Noto Sans HK"/>
              </a:rPr>
              <a:t>Modified</a:t>
            </a:r>
            <a:r>
              <a:rPr lang="es" sz="1350">
                <a:latin typeface="Noto Sans HK"/>
                <a:ea typeface="Noto Sans HK"/>
                <a:cs typeface="Noto Sans HK"/>
                <a:sym typeface="Noto Sans HK"/>
              </a:rPr>
              <a:t> (modificado)</a:t>
            </a:r>
            <a:endParaRPr sz="1350">
              <a:latin typeface="Noto Sans HK"/>
              <a:ea typeface="Noto Sans HK"/>
              <a:cs typeface="Noto Sans HK"/>
              <a:sym typeface="Noto Sans HK"/>
            </a:endParaRPr>
          </a:p>
          <a:p>
            <a:pPr marL="457200" lvl="0" indent="-314325" algn="just" rtl="0">
              <a:spcBef>
                <a:spcPts val="0"/>
              </a:spcBef>
              <a:spcAft>
                <a:spcPts val="0"/>
              </a:spcAft>
              <a:buClr>
                <a:schemeClr val="accent6"/>
              </a:buClr>
              <a:buSzPts val="1350"/>
              <a:buFont typeface="Noto Sans HK"/>
              <a:buChar char="●"/>
            </a:pPr>
            <a:endParaRPr sz="1350">
              <a:solidFill>
                <a:schemeClr val="accent6"/>
              </a:solidFill>
              <a:latin typeface="Noto Sans HK"/>
              <a:ea typeface="Noto Sans HK"/>
              <a:cs typeface="Noto Sans HK"/>
              <a:sym typeface="Noto Sans HK"/>
            </a:endParaRPr>
          </a:p>
          <a:p>
            <a:pPr marL="457200" lvl="0" indent="-314325" algn="just" rtl="0">
              <a:spcBef>
                <a:spcPts val="0"/>
              </a:spcBef>
              <a:spcAft>
                <a:spcPts val="0"/>
              </a:spcAft>
              <a:buSzPts val="1350"/>
              <a:buFont typeface="Noto Sans HK"/>
              <a:buChar char="●"/>
            </a:pPr>
            <a:r>
              <a:rPr lang="es" sz="1350" b="1">
                <a:latin typeface="Noto Sans HK"/>
                <a:ea typeface="Noto Sans HK"/>
                <a:cs typeface="Noto Sans HK"/>
                <a:sym typeface="Noto Sans HK"/>
              </a:rPr>
              <a:t>Staged</a:t>
            </a:r>
            <a:r>
              <a:rPr lang="es" sz="1350">
                <a:latin typeface="Noto Sans HK"/>
                <a:ea typeface="Noto Sans HK"/>
                <a:cs typeface="Noto Sans HK"/>
                <a:sym typeface="Noto Sans HK"/>
              </a:rPr>
              <a:t> (preparado)</a:t>
            </a:r>
            <a:endParaRPr sz="1350">
              <a:latin typeface="Noto Sans HK"/>
              <a:ea typeface="Noto Sans HK"/>
              <a:cs typeface="Noto Sans HK"/>
              <a:sym typeface="Noto Sans HK"/>
            </a:endParaRPr>
          </a:p>
        </p:txBody>
      </p:sp>
      <p:sp>
        <p:nvSpPr>
          <p:cNvPr id="134" name="Google Shape;134;p21"/>
          <p:cNvSpPr txBox="1">
            <a:spLocks noGrp="1"/>
          </p:cNvSpPr>
          <p:nvPr>
            <p:ph type="body" idx="1"/>
          </p:nvPr>
        </p:nvSpPr>
        <p:spPr>
          <a:xfrm>
            <a:off x="3708950" y="355350"/>
            <a:ext cx="4988700" cy="4432800"/>
          </a:xfrm>
          <a:prstGeom prst="rect">
            <a:avLst/>
          </a:prstGeom>
          <a:noFill/>
        </p:spPr>
        <p:txBody>
          <a:bodyPr spcFirstLastPara="1" wrap="square" lIns="91425" tIns="91425" rIns="91425" bIns="91425" anchor="t" anchorCtr="0">
            <a:noAutofit/>
          </a:bodyPr>
          <a:lstStyle/>
          <a:p>
            <a:pPr marL="0" lvl="0" indent="0" algn="just" rtl="0">
              <a:spcBef>
                <a:spcPts val="0"/>
              </a:spcBef>
              <a:spcAft>
                <a:spcPts val="0"/>
              </a:spcAft>
              <a:buNone/>
            </a:pPr>
            <a:r>
              <a:rPr lang="es" sz="1400">
                <a:solidFill>
                  <a:srgbClr val="000000"/>
                </a:solidFill>
                <a:latin typeface="Noto Sans HK"/>
                <a:ea typeface="Noto Sans HK"/>
                <a:cs typeface="Noto Sans HK"/>
                <a:sym typeface="Noto Sans HK"/>
              </a:rPr>
              <a:t>Mientras que el estado confirmado significa que los datos se han almacenado en tu base de datos local, el estado modificado significa que lo has modificado con éxito, pero no lo has confirmado a tu base de datos.</a:t>
            </a:r>
            <a:endParaRPr sz="1400">
              <a:solidFill>
                <a:srgbClr val="000000"/>
              </a:solidFill>
              <a:latin typeface="Noto Sans HK"/>
              <a:ea typeface="Noto Sans HK"/>
              <a:cs typeface="Noto Sans HK"/>
              <a:sym typeface="Noto Sans HK"/>
            </a:endParaRPr>
          </a:p>
          <a:p>
            <a:pPr marL="0" lvl="0" indent="0" algn="just" rtl="0">
              <a:spcBef>
                <a:spcPts val="1600"/>
              </a:spcBef>
              <a:spcAft>
                <a:spcPts val="1600"/>
              </a:spcAft>
              <a:buNone/>
            </a:pPr>
            <a:r>
              <a:rPr lang="es" sz="1400">
                <a:solidFill>
                  <a:srgbClr val="000000"/>
                </a:solidFill>
                <a:latin typeface="Noto Sans HK"/>
                <a:ea typeface="Noto Sans HK"/>
                <a:cs typeface="Noto Sans HK"/>
                <a:sym typeface="Noto Sans HK"/>
              </a:rPr>
              <a:t>Finalmente, el estado preparado significa que has marcado un archivo modificado en su versión actual para que vaya en nuestra próxima confirmación</a:t>
            </a:r>
            <a:endParaRPr sz="1400">
              <a:solidFill>
                <a:srgbClr val="000000"/>
              </a:solidFill>
              <a:latin typeface="Noto Sans HK"/>
              <a:ea typeface="Noto Sans HK"/>
              <a:cs typeface="Noto Sans HK"/>
              <a:sym typeface="Noto Sans HK"/>
            </a:endParaRPr>
          </a:p>
        </p:txBody>
      </p:sp>
      <p:pic>
        <p:nvPicPr>
          <p:cNvPr id="135" name="Google Shape;135;p21"/>
          <p:cNvPicPr preferRelativeResize="0"/>
          <p:nvPr/>
        </p:nvPicPr>
        <p:blipFill>
          <a:blip r:embed="rId3">
            <a:alphaModFix/>
          </a:blip>
          <a:stretch>
            <a:fillRect/>
          </a:stretch>
        </p:blipFill>
        <p:spPr>
          <a:xfrm>
            <a:off x="4101525" y="2571747"/>
            <a:ext cx="4203525" cy="2432475"/>
          </a:xfrm>
          <a:prstGeom prst="rect">
            <a:avLst/>
          </a:prstGeom>
          <a:noFill/>
          <a:ln>
            <a:noFill/>
          </a:ln>
        </p:spPr>
      </p:pic>
    </p:spTree>
  </p:cSld>
  <p:clrMapOvr>
    <a:masterClrMapping/>
  </p:clrMapOvr>
  <p:transition spd="med">
    <p:pull/>
  </p:transition>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787</Words>
  <Application>Microsoft Office PowerPoint</Application>
  <PresentationFormat>Presentación en pantalla (16:9)</PresentationFormat>
  <Paragraphs>121</Paragraphs>
  <Slides>21</Slides>
  <Notes>21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Roboto</vt:lpstr>
      <vt:lpstr>Noto Sans HK</vt:lpstr>
      <vt:lpstr>Arial</vt:lpstr>
      <vt:lpstr>Material</vt:lpstr>
      <vt:lpstr>Git y GitHub</vt:lpstr>
      <vt:lpstr>Índice</vt:lpstr>
      <vt:lpstr>Introducción</vt:lpstr>
      <vt:lpstr>2. ¿Qué es Git?</vt:lpstr>
      <vt:lpstr>Segundo argumento</vt:lpstr>
      <vt:lpstr>3. ¿Qué es GitHub?</vt:lpstr>
      <vt:lpstr>4. Términos Básicos</vt:lpstr>
      <vt:lpstr>"Esta cita es muy importante"</vt:lpstr>
      <vt:lpstr>6. Flujo de Trabajo de Git</vt:lpstr>
      <vt:lpstr>6.1. Secciones de un proyecto</vt:lpstr>
      <vt:lpstr>6.2. Comandos Básicos</vt:lpstr>
      <vt:lpstr>7. Creación de un repositorio en GitHub</vt:lpstr>
      <vt:lpstr>8. Instalación de Git</vt:lpstr>
      <vt:lpstr>8. Instalación de Git</vt:lpstr>
      <vt:lpstr>8. Instalación de Git</vt:lpstr>
      <vt:lpstr>8. Instalación de Git</vt:lpstr>
      <vt:lpstr>8. Instalación de Git</vt:lpstr>
      <vt:lpstr>8. Instalación de Git</vt:lpstr>
      <vt:lpstr>8. Instalación de Git</vt:lpstr>
      <vt:lpstr>9. Configuración de Git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y GitHub</dc:title>
  <cp:lastModifiedBy>Miguel Ángel</cp:lastModifiedBy>
  <cp:revision>1</cp:revision>
  <dcterms:modified xsi:type="dcterms:W3CDTF">2022-10-05T17:21:18Z</dcterms:modified>
</cp:coreProperties>
</file>